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customXml/itemProps1.xml" ContentType="application/vnd.openxmlformats-officedocument.customXmlProperti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tags/tag1.xml" ContentType="application/vnd.openxmlformats-officedocument.presentationml.tags+xml"/>
  <Override PartName="/ppt/slides/slide1.xml" ContentType="application/vnd.openxmlformats-officedocument.presentationml.slide+xml"/>
  <Override PartName="/ppt/handoutMasters/handoutMaster1.xml" ContentType="application/vnd.openxmlformats-officedocument.presentationml.handoutMaster+xml"/>
  <Override PartName="/ppt/notesMasters/notesMaster1.xml" ContentType="application/vnd.openxmlformats-officedocument.presentationml.notes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customXml/itemProps2.xml" ContentType="application/vnd.openxmlformats-officedocument.customXmlProperties+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Layouts/slideLayout17.xml" ContentType="application/vnd.openxmlformats-officedocument.presentationml.slideLayout+xml"/>
  <Override PartName="/ppt/slides/slide16.xml" ContentType="application/vnd.openxmlformats-officedocument.presentationml.slide+xml"/>
  <Override PartName="/customXml/itemProps3.xml" ContentType="application/vnd.openxmlformats-officedocument.customXmlProperties+xml"/>
  <Override PartName="/ppt/slideLayouts/slideLayout13.xml" ContentType="application/vnd.openxmlformats-officedocument.presentationml.slideLayout+xml"/>
  <Override PartName="/ppt/slides/slide7.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1" r:id="rId4"/>
  </p:sldMasterIdLst>
  <p:notesMasterIdLst>
    <p:notesMasterId r:id="rId29"/>
  </p:notesMasterIdLst>
  <p:handoutMasterIdLst>
    <p:handoutMasterId r:id="rId30"/>
  </p:handoutMasterIdLst>
  <p:sldIdLst>
    <p:sldId id="422" r:id="rId5"/>
    <p:sldId id="441" r:id="rId6"/>
    <p:sldId id="461" r:id="rId7"/>
    <p:sldId id="456" r:id="rId8"/>
    <p:sldId id="460" r:id="rId9"/>
    <p:sldId id="423" r:id="rId10"/>
    <p:sldId id="464" r:id="rId11"/>
    <p:sldId id="465" r:id="rId12"/>
    <p:sldId id="424" r:id="rId13"/>
    <p:sldId id="425" r:id="rId14"/>
    <p:sldId id="466" r:id="rId15"/>
    <p:sldId id="467" r:id="rId16"/>
    <p:sldId id="468" r:id="rId17"/>
    <p:sldId id="469" r:id="rId18"/>
    <p:sldId id="470" r:id="rId19"/>
    <p:sldId id="471" r:id="rId20"/>
    <p:sldId id="462" r:id="rId21"/>
    <p:sldId id="463" r:id="rId22"/>
    <p:sldId id="435" r:id="rId23"/>
    <p:sldId id="458" r:id="rId24"/>
    <p:sldId id="451" r:id="rId25"/>
    <p:sldId id="452" r:id="rId26"/>
    <p:sldId id="453" r:id="rId27"/>
    <p:sldId id="402" r:id="rId28"/>
  </p:sldIdLst>
  <p:sldSz cx="12188825" cy="6858000"/>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a="http://schemas.openxmlformats.org/drawingml/2006/main" xmlns:r="http://schemas.openxmlformats.org/officeDocument/2006/relationships" xmlns:p="http://schemas.openxmlformats.org/presentationml/2006/main" xmlns="" xmlns:p15="http://schemas.microsoft.com/office/powerpoint/2012/main" xmlns:mv="urn:schemas-microsoft-com:mac:vml" xmlns:mc="http://schemas.openxmlformats.org/markup-compatibility/2006">
        <p15:guide id="1" pos="3839" userDrawn="1">
          <p15:clr>
            <a:srgbClr val="A4A3A4"/>
          </p15:clr>
        </p15:guide>
        <p15:guide id="2" orient="horz" pos="2160" userDrawn="1">
          <p15:clr>
            <a:srgbClr val="A4A3A4"/>
          </p15:clr>
        </p15:guide>
      </p15:sldGuideLst>
    </p:ext>
    <p:ext uri="{2D200454-40CA-4A62-9FC3-DE9A4176ACB9}">
      <p15:notesGuideLst xmlns:a="http://schemas.openxmlformats.org/drawingml/2006/main" xmlns:r="http://schemas.openxmlformats.org/officeDocument/2006/relationships" xmlns:p="http://schemas.openxmlformats.org/presentationml/2006/main" xmlns=""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a="http://schemas.openxmlformats.org/drawingml/2006/main" xmlns:r="http://schemas.openxmlformats.org/officeDocument/2006/relationships" xmlns:p="http://schemas.openxmlformats.org/presentationml/2006/main"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736" autoAdjust="0"/>
    <p:restoredTop sz="95255" autoAdjust="0"/>
  </p:normalViewPr>
  <p:slideViewPr>
    <p:cSldViewPr showGuides="1">
      <p:cViewPr varScale="1">
        <p:scale>
          <a:sx n="61" d="100"/>
          <a:sy n="61" d="100"/>
        </p:scale>
        <p:origin x="-632" y="-104"/>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8" d="100"/>
          <a:sy n="88" d="100"/>
        </p:scale>
        <p:origin x="2034" y="84"/>
      </p:cViewPr>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tags" Target="tags/tag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90C5D4D9-9073-41D7-A254-3D5FD19B75D0}" type="datetime1">
              <a:rPr lang="fr-FR" smtClean="0"/>
              <a:pPr/>
              <a:t>6/14/16</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D9F912AB-2776-42F2-A957-313FC7EFEDB9}" type="slidenum">
              <a:rPr lang="fr-FR"/>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fr-FR" sz="1200"/>
            </a:lvl1pPr>
          </a:lstStyle>
          <a:p>
            <a:fld id="{200CD109-1700-48C3-813E-6BBB1DFB3493}" type="datetime1">
              <a:rPr lang="fr-FR" smtClean="0"/>
              <a:pPr/>
              <a:t>6/14/16</a:t>
            </a:fld>
            <a:endParaRPr lang="fr-FR" dirty="0"/>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fr-FR" sz="1200"/>
            </a:lvl1pPr>
          </a:lstStyle>
          <a:p>
            <a:fld id="{F93199CD-3E1B-4AE6-990F-76F925F5EA9F}" type="slidenum">
              <a:rPr lang="fr-FR" smtClean="0"/>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9CD165-DC2F-4508-9958-7B15D965C241}"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FC8726B-EBB0-4E0C-89D7-2ECCF9EE641E}" type="slidenum">
              <a:rPr lang="en-IE" smtClean="0"/>
              <a:pPr/>
              <a:t>17</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FC8726B-EBB0-4E0C-89D7-2ECCF9EE641E}" type="slidenum">
              <a:rPr lang="en-IE" smtClean="0"/>
              <a:pPr/>
              <a:t>18</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382588" y="685800"/>
            <a:ext cx="6092825" cy="34290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65538"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solidFill>
                  <a:schemeClr val="tx2"/>
                </a:solidFill>
                <a:latin typeface="Calibri" charset="0"/>
                <a:cs typeface="Arial" charset="0"/>
              </a:rPr>
              <a:t>Recent headline of the San Francisco Chronicle. </a:t>
            </a:r>
          </a:p>
          <a:p>
            <a:pPr eaLnBrk="1" hangingPunct="1">
              <a:spcBef>
                <a:spcPct val="0"/>
              </a:spcBef>
            </a:pPr>
            <a:endParaRPr lang="en-US">
              <a:solidFill>
                <a:schemeClr val="tx2"/>
              </a:solidFill>
              <a:latin typeface="Calibri" charset="0"/>
              <a:cs typeface="Arial" charset="0"/>
            </a:endParaRPr>
          </a:p>
          <a:p>
            <a:pPr eaLnBrk="1" hangingPunct="1">
              <a:spcBef>
                <a:spcPct val="0"/>
              </a:spcBef>
            </a:pPr>
            <a:r>
              <a:rPr lang="en-US">
                <a:solidFill>
                  <a:schemeClr val="tx2"/>
                </a:solidFill>
                <a:latin typeface="Calibri" charset="0"/>
                <a:cs typeface="Arial" charset="0"/>
              </a:rPr>
              <a:t>Female humpback whale who had become entangled</a:t>
            </a:r>
          </a:p>
          <a:p>
            <a:pPr eaLnBrk="1" hangingPunct="1">
              <a:spcBef>
                <a:spcPct val="0"/>
              </a:spcBef>
            </a:pPr>
            <a:r>
              <a:rPr lang="en-US">
                <a:solidFill>
                  <a:schemeClr val="tx2"/>
                </a:solidFill>
                <a:latin typeface="Calibri" charset="0"/>
                <a:cs typeface="Arial" charset="0"/>
              </a:rPr>
              <a:t>in a spiderweb of crab traps and line weighted down </a:t>
            </a:r>
          </a:p>
          <a:p>
            <a:pPr eaLnBrk="1" hangingPunct="1">
              <a:spcBef>
                <a:spcPct val="0"/>
              </a:spcBef>
            </a:pPr>
            <a:r>
              <a:rPr lang="en-US">
                <a:solidFill>
                  <a:schemeClr val="tx2"/>
                </a:solidFill>
                <a:latin typeface="Calibri" charset="0"/>
                <a:cs typeface="Arial" charset="0"/>
              </a:rPr>
              <a:t>by hundreds of pounds of traps that caused her </a:t>
            </a:r>
          </a:p>
          <a:p>
            <a:pPr eaLnBrk="1" hangingPunct="1">
              <a:spcBef>
                <a:spcPct val="0"/>
              </a:spcBef>
            </a:pPr>
            <a:r>
              <a:rPr lang="en-US">
                <a:solidFill>
                  <a:schemeClr val="tx2"/>
                </a:solidFill>
                <a:latin typeface="Calibri" charset="0"/>
                <a:cs typeface="Arial" charset="0"/>
              </a:rPr>
              <a:t>to struggle to stay afloat. She also had hundreds </a:t>
            </a:r>
          </a:p>
          <a:p>
            <a:pPr eaLnBrk="1" hangingPunct="1">
              <a:spcBef>
                <a:spcPct val="0"/>
              </a:spcBef>
            </a:pPr>
            <a:r>
              <a:rPr lang="en-US">
                <a:solidFill>
                  <a:schemeClr val="tx2"/>
                </a:solidFill>
                <a:latin typeface="Calibri" charset="0"/>
                <a:cs typeface="Arial" charset="0"/>
              </a:rPr>
              <a:t>of yards of line rope  wrapped around her body, tail, </a:t>
            </a:r>
          </a:p>
          <a:p>
            <a:pPr eaLnBrk="1" hangingPunct="1">
              <a:spcBef>
                <a:spcPct val="0"/>
              </a:spcBef>
            </a:pPr>
            <a:r>
              <a:rPr lang="en-US">
                <a:solidFill>
                  <a:schemeClr val="tx2"/>
                </a:solidFill>
                <a:latin typeface="Calibri" charset="0"/>
                <a:cs typeface="Arial" charset="0"/>
              </a:rPr>
              <a:t>Torso, and a line tugging in her mouth.</a:t>
            </a:r>
            <a:br>
              <a:rPr lang="en-US">
                <a:solidFill>
                  <a:schemeClr val="tx2"/>
                </a:solidFill>
                <a:latin typeface="Calibri" charset="0"/>
                <a:cs typeface="Arial" charset="0"/>
              </a:rPr>
            </a:br>
            <a:r>
              <a:rPr lang="en-US">
                <a:solidFill>
                  <a:schemeClr val="tx2"/>
                </a:solidFill>
                <a:latin typeface="Calibri" charset="0"/>
                <a:cs typeface="Arial" charset="0"/>
              </a:rPr>
              <a:t/>
            </a:r>
            <a:br>
              <a:rPr lang="en-US">
                <a:solidFill>
                  <a:schemeClr val="tx2"/>
                </a:solidFill>
                <a:latin typeface="Calibri" charset="0"/>
                <a:cs typeface="Arial" charset="0"/>
              </a:rPr>
            </a:br>
            <a:r>
              <a:rPr lang="en-US">
                <a:solidFill>
                  <a:schemeClr val="tx2"/>
                </a:solidFill>
                <a:latin typeface="Calibri" charset="0"/>
                <a:cs typeface="Arial" charset="0"/>
              </a:rPr>
              <a:t>A fisherman spotted her just east of the Farallon Islands </a:t>
            </a:r>
          </a:p>
          <a:p>
            <a:pPr eaLnBrk="1" hangingPunct="1">
              <a:spcBef>
                <a:spcPct val="0"/>
              </a:spcBef>
            </a:pPr>
            <a:r>
              <a:rPr lang="en-US">
                <a:solidFill>
                  <a:schemeClr val="tx2"/>
                </a:solidFill>
                <a:latin typeface="Calibri" charset="0"/>
                <a:cs typeface="Arial" charset="0"/>
              </a:rPr>
              <a:t>and radioed an environmental group for help. </a:t>
            </a:r>
          </a:p>
          <a:p>
            <a:pPr eaLnBrk="1" hangingPunct="1">
              <a:spcBef>
                <a:spcPct val="0"/>
              </a:spcBef>
            </a:pPr>
            <a:r>
              <a:rPr lang="en-US">
                <a:solidFill>
                  <a:schemeClr val="tx2"/>
                </a:solidFill>
                <a:latin typeface="Calibri" charset="0"/>
                <a:cs typeface="Arial" charset="0"/>
              </a:rPr>
              <a:t>Within a few hours, the rescue team arrived</a:t>
            </a:r>
          </a:p>
          <a:p>
            <a:pPr eaLnBrk="1" hangingPunct="1">
              <a:spcBef>
                <a:spcPct val="0"/>
              </a:spcBef>
            </a:pPr>
            <a:r>
              <a:rPr lang="en-US">
                <a:solidFill>
                  <a:schemeClr val="tx2"/>
                </a:solidFill>
                <a:latin typeface="Calibri" charset="0"/>
                <a:cs typeface="Arial" charset="0"/>
              </a:rPr>
              <a:t> and determined that she was so bad off,</a:t>
            </a:r>
          </a:p>
          <a:p>
            <a:pPr eaLnBrk="1" hangingPunct="1">
              <a:spcBef>
                <a:spcPct val="0"/>
              </a:spcBef>
            </a:pPr>
            <a:r>
              <a:rPr lang="en-US">
                <a:solidFill>
                  <a:schemeClr val="tx2"/>
                </a:solidFill>
                <a:latin typeface="Calibri" charset="0"/>
                <a:cs typeface="Arial" charset="0"/>
              </a:rPr>
              <a:t> the only way to save her was to dive in </a:t>
            </a:r>
          </a:p>
          <a:p>
            <a:pPr eaLnBrk="1" hangingPunct="1">
              <a:spcBef>
                <a:spcPct val="0"/>
              </a:spcBef>
            </a:pPr>
            <a:r>
              <a:rPr lang="en-US">
                <a:solidFill>
                  <a:schemeClr val="tx2"/>
                </a:solidFill>
                <a:latin typeface="Calibri" charset="0"/>
                <a:cs typeface="Arial" charset="0"/>
              </a:rPr>
              <a:t>and untangle her. They worked for hours </a:t>
            </a:r>
          </a:p>
          <a:p>
            <a:pPr eaLnBrk="1" hangingPunct="1">
              <a:spcBef>
                <a:spcPct val="0"/>
              </a:spcBef>
            </a:pPr>
            <a:r>
              <a:rPr lang="en-US">
                <a:solidFill>
                  <a:schemeClr val="tx2"/>
                </a:solidFill>
                <a:latin typeface="Calibri" charset="0"/>
                <a:cs typeface="Arial" charset="0"/>
              </a:rPr>
              <a:t>and eventually freed her.</a:t>
            </a:r>
            <a:endParaRPr lang="en-US">
              <a:latin typeface="Calibri" charset="0"/>
            </a:endParaRPr>
          </a:p>
        </p:txBody>
      </p:sp>
      <p:sp>
        <p:nvSpPr>
          <p:cNvPr id="65539" name="Slide Number Placeholder 3"/>
          <p:cNvSpPr>
            <a:spLocks noGrp="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rgbClr val="004E74"/>
                </a:solidFill>
                <a:latin typeface="Georgia" charset="0"/>
                <a:ea typeface="ヒラギノ明朝 ProN W3" charset="0"/>
                <a:cs typeface="ヒラギノ明朝 ProN W3" charset="0"/>
                <a:sym typeface="Georgia" charset="0"/>
              </a:defRPr>
            </a:lvl1pPr>
            <a:lvl2pPr marL="742950" indent="-285750" eaLnBrk="0" hangingPunct="0">
              <a:defRPr sz="3600">
                <a:solidFill>
                  <a:srgbClr val="004E74"/>
                </a:solidFill>
                <a:latin typeface="Georgia" charset="0"/>
                <a:ea typeface="ヒラギノ明朝 ProN W3" charset="0"/>
                <a:cs typeface="ヒラギノ明朝 ProN W3" charset="0"/>
                <a:sym typeface="Georgia" charset="0"/>
              </a:defRPr>
            </a:lvl2pPr>
            <a:lvl3pPr marL="1143000" indent="-228600" eaLnBrk="0" hangingPunct="0">
              <a:defRPr sz="3600">
                <a:solidFill>
                  <a:srgbClr val="004E74"/>
                </a:solidFill>
                <a:latin typeface="Georgia" charset="0"/>
                <a:ea typeface="ヒラギノ明朝 ProN W3" charset="0"/>
                <a:cs typeface="ヒラギノ明朝 ProN W3" charset="0"/>
                <a:sym typeface="Georgia" charset="0"/>
              </a:defRPr>
            </a:lvl3pPr>
            <a:lvl4pPr marL="1600200" indent="-228600" eaLnBrk="0" hangingPunct="0">
              <a:defRPr sz="3600">
                <a:solidFill>
                  <a:srgbClr val="004E74"/>
                </a:solidFill>
                <a:latin typeface="Georgia" charset="0"/>
                <a:ea typeface="ヒラギノ明朝 ProN W3" charset="0"/>
                <a:cs typeface="ヒラギノ明朝 ProN W3" charset="0"/>
                <a:sym typeface="Georgia" charset="0"/>
              </a:defRPr>
            </a:lvl4pPr>
            <a:lvl5pPr marL="2057400" indent="-228600" eaLnBrk="0" hangingPunct="0">
              <a:defRPr sz="3600">
                <a:solidFill>
                  <a:srgbClr val="004E74"/>
                </a:solidFill>
                <a:latin typeface="Georgia" charset="0"/>
                <a:ea typeface="ヒラギノ明朝 ProN W3" charset="0"/>
                <a:cs typeface="ヒラギノ明朝 ProN W3" charset="0"/>
                <a:sym typeface="Georgia" charset="0"/>
              </a:defRPr>
            </a:lvl5pPr>
            <a:lvl6pPr marL="2514600" indent="-228600" algn="ctr" eaLnBrk="0" fontAlgn="base" hangingPunct="0">
              <a:spcBef>
                <a:spcPct val="0"/>
              </a:spcBef>
              <a:spcAft>
                <a:spcPct val="0"/>
              </a:spcAft>
              <a:defRPr sz="3600">
                <a:solidFill>
                  <a:srgbClr val="004E74"/>
                </a:solidFill>
                <a:latin typeface="Georgia" charset="0"/>
                <a:ea typeface="ヒラギノ明朝 ProN W3" charset="0"/>
                <a:cs typeface="ヒラギノ明朝 ProN W3" charset="0"/>
                <a:sym typeface="Georgia" charset="0"/>
              </a:defRPr>
            </a:lvl6pPr>
            <a:lvl7pPr marL="2971800" indent="-228600" algn="ctr" eaLnBrk="0" fontAlgn="base" hangingPunct="0">
              <a:spcBef>
                <a:spcPct val="0"/>
              </a:spcBef>
              <a:spcAft>
                <a:spcPct val="0"/>
              </a:spcAft>
              <a:defRPr sz="3600">
                <a:solidFill>
                  <a:srgbClr val="004E74"/>
                </a:solidFill>
                <a:latin typeface="Georgia" charset="0"/>
                <a:ea typeface="ヒラギノ明朝 ProN W3" charset="0"/>
                <a:cs typeface="ヒラギノ明朝 ProN W3" charset="0"/>
                <a:sym typeface="Georgia" charset="0"/>
              </a:defRPr>
            </a:lvl7pPr>
            <a:lvl8pPr marL="3429000" indent="-228600" algn="ctr" eaLnBrk="0" fontAlgn="base" hangingPunct="0">
              <a:spcBef>
                <a:spcPct val="0"/>
              </a:spcBef>
              <a:spcAft>
                <a:spcPct val="0"/>
              </a:spcAft>
              <a:defRPr sz="3600">
                <a:solidFill>
                  <a:srgbClr val="004E74"/>
                </a:solidFill>
                <a:latin typeface="Georgia" charset="0"/>
                <a:ea typeface="ヒラギノ明朝 ProN W3" charset="0"/>
                <a:cs typeface="ヒラギノ明朝 ProN W3" charset="0"/>
                <a:sym typeface="Georgia" charset="0"/>
              </a:defRPr>
            </a:lvl8pPr>
            <a:lvl9pPr marL="3886200" indent="-228600" algn="ctr" eaLnBrk="0" fontAlgn="base" hangingPunct="0">
              <a:spcBef>
                <a:spcPct val="0"/>
              </a:spcBef>
              <a:spcAft>
                <a:spcPct val="0"/>
              </a:spcAft>
              <a:defRPr sz="3600">
                <a:solidFill>
                  <a:srgbClr val="004E74"/>
                </a:solidFill>
                <a:latin typeface="Georgia" charset="0"/>
                <a:ea typeface="ヒラギノ明朝 ProN W3" charset="0"/>
                <a:cs typeface="ヒラギノ明朝 ProN W3" charset="0"/>
                <a:sym typeface="Georgia" charset="0"/>
              </a:defRPr>
            </a:lvl9pPr>
          </a:lstStyle>
          <a:p>
            <a:pPr eaLnBrk="1" hangingPunct="1"/>
            <a:fld id="{3D672ED9-70FA-4F4A-82C4-3B6B0E6CAB6B}" type="slidenum">
              <a:rPr lang="en-US" sz="1200"/>
              <a:pPr eaLnBrk="1" hangingPunct="1"/>
              <a:t>22</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211101" y="187452"/>
            <a:ext cx="11766623" cy="6483096"/>
          </a:xfrm>
          <a:prstGeom prst="rect">
            <a:avLst/>
          </a:prstGeom>
        </p:spPr>
      </p:pic>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
        <p:nvSpPr>
          <p:cNvPr id="2" name="Title 1"/>
          <p:cNvSpPr>
            <a:spLocks noGrp="1"/>
          </p:cNvSpPr>
          <p:nvPr>
            <p:ph type="ctrTitle"/>
          </p:nvPr>
        </p:nvSpPr>
        <p:spPr>
          <a:xfrm>
            <a:off x="2133045" y="2492376"/>
            <a:ext cx="9014650"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2133047" y="3966882"/>
            <a:ext cx="9014650"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6CF4751-4579-4050-9B44-4CB8E370E49F}" type="datetime1">
              <a:rPr lang="fr-FR" smtClean="0"/>
              <a:pPr/>
              <a:t>6/14/16</a:t>
            </a:fld>
            <a:endParaRPr lang="fr-FR" dirty="0"/>
          </a:p>
        </p:txBody>
      </p:sp>
      <p:sp>
        <p:nvSpPr>
          <p:cNvPr id="5" name="Footer Placeholder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Date Placeholder 1"/>
          <p:cNvSpPr>
            <a:spLocks noGrp="1"/>
          </p:cNvSpPr>
          <p:nvPr>
            <p:ph type="dt" sz="half" idx="10"/>
          </p:nvPr>
        </p:nvSpPr>
        <p:spPr/>
        <p:txBody>
          <a:bodyPr/>
          <a:lstStyle/>
          <a:p>
            <a:fld id="{96CF4751-4579-4050-9B44-4CB8E370E49F}" type="datetime1">
              <a:rPr lang="fr-FR" smtClean="0"/>
              <a:pPr/>
              <a:t>6/14/16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211101" y="187452"/>
            <a:ext cx="11766623" cy="6483096"/>
          </a:xfrm>
          <a:prstGeom prst="rect">
            <a:avLst/>
          </a:prstGeom>
        </p:spPr>
      </p:pic>
      <p:sp>
        <p:nvSpPr>
          <p:cNvPr id="2" name="Title 1"/>
          <p:cNvSpPr>
            <a:spLocks noGrp="1"/>
          </p:cNvSpPr>
          <p:nvPr>
            <p:ph type="title"/>
          </p:nvPr>
        </p:nvSpPr>
        <p:spPr>
          <a:xfrm>
            <a:off x="1039015" y="590550"/>
            <a:ext cx="487553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6255734" y="739589"/>
            <a:ext cx="487553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39015" y="1816100"/>
            <a:ext cx="487553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F4751-4579-4050-9B44-4CB8E370E49F}" type="datetime1">
              <a:rPr lang="fr-FR" smtClean="0"/>
              <a:pPr/>
              <a:t>6/14/16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598480" y="187452"/>
            <a:ext cx="11379244" cy="6483096"/>
          </a:xfrm>
          <a:prstGeom prst="rect">
            <a:avLst/>
          </a:prstGeom>
        </p:spPr>
      </p:pic>
      <p:sp>
        <p:nvSpPr>
          <p:cNvPr id="2" name="Title 1"/>
          <p:cNvSpPr>
            <a:spLocks noGrp="1"/>
          </p:cNvSpPr>
          <p:nvPr>
            <p:ph type="title"/>
          </p:nvPr>
        </p:nvSpPr>
        <p:spPr>
          <a:xfrm>
            <a:off x="5180250" y="533400"/>
            <a:ext cx="5967446"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5180150" y="1828800"/>
            <a:ext cx="5964498"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80150" y="6288742"/>
            <a:ext cx="2516061" cy="365125"/>
          </a:xfrm>
        </p:spPr>
        <p:txBody>
          <a:bodyPr/>
          <a:lstStyle/>
          <a:p>
            <a:fld id="{96CF4751-4579-4050-9B44-4CB8E370E49F}" type="datetime1">
              <a:rPr lang="fr-FR" smtClean="0"/>
              <a:pPr/>
              <a:t>6/14/16</a:t>
            </a:fld>
            <a:endParaRPr lang="fr-FR" dirty="0"/>
          </a:p>
        </p:txBody>
      </p:sp>
      <p:sp>
        <p:nvSpPr>
          <p:cNvPr id="6" name="Footer Placeholder 5"/>
          <p:cNvSpPr>
            <a:spLocks noGrp="1"/>
          </p:cNvSpPr>
          <p:nvPr>
            <p:ph type="ftr" sz="quarter" idx="11"/>
          </p:nvPr>
        </p:nvSpPr>
        <p:spPr>
          <a:xfrm>
            <a:off x="7821162" y="6288742"/>
            <a:ext cx="3567024" cy="365125"/>
          </a:xfrm>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
        <p:nvSpPr>
          <p:cNvPr id="3" name="Picture Placeholder 2"/>
          <p:cNvSpPr>
            <a:spLocks noGrp="1"/>
          </p:cNvSpPr>
          <p:nvPr>
            <p:ph type="pic" idx="1"/>
          </p:nvPr>
        </p:nvSpPr>
        <p:spPr>
          <a:xfrm flipH="1">
            <a:off x="250940" y="179292"/>
            <a:ext cx="4373643"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211101" y="187452"/>
            <a:ext cx="11766623" cy="6483096"/>
          </a:xfrm>
          <a:prstGeom prst="rect">
            <a:avLst/>
          </a:prstGeom>
        </p:spPr>
      </p:pic>
      <p:sp>
        <p:nvSpPr>
          <p:cNvPr id="2" name="Title 1"/>
          <p:cNvSpPr>
            <a:spLocks noGrp="1"/>
          </p:cNvSpPr>
          <p:nvPr>
            <p:ph type="title"/>
          </p:nvPr>
        </p:nvSpPr>
        <p:spPr>
          <a:xfrm>
            <a:off x="6279635" y="533400"/>
            <a:ext cx="487553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794664" y="1600200"/>
            <a:ext cx="487553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278914" y="1828800"/>
            <a:ext cx="487553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07868" y="6288742"/>
            <a:ext cx="2486186" cy="365125"/>
          </a:xfrm>
        </p:spPr>
        <p:txBody>
          <a:bodyPr/>
          <a:lstStyle/>
          <a:p>
            <a:fld id="{96CF4751-4579-4050-9B44-4CB8E370E49F}" type="datetime1">
              <a:rPr lang="fr-FR" smtClean="0"/>
              <a:pPr/>
              <a:t>6/14/16</a:t>
            </a:fld>
            <a:endParaRPr lang="fr-FR" dirty="0"/>
          </a:p>
        </p:txBody>
      </p:sp>
      <p:sp>
        <p:nvSpPr>
          <p:cNvPr id="6" name="Footer Placeholder 5"/>
          <p:cNvSpPr>
            <a:spLocks noGrp="1"/>
          </p:cNvSpPr>
          <p:nvPr>
            <p:ph type="ftr" sz="quarter" idx="11"/>
          </p:nvPr>
        </p:nvSpPr>
        <p:spPr>
          <a:xfrm>
            <a:off x="4433263" y="6288742"/>
            <a:ext cx="6954923" cy="365125"/>
          </a:xfrm>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211101" y="187452"/>
            <a:ext cx="11766623" cy="6483096"/>
          </a:xfrm>
          <a:prstGeom prst="rect">
            <a:avLst/>
          </a:prstGeom>
        </p:spPr>
      </p:pic>
      <p:sp>
        <p:nvSpPr>
          <p:cNvPr id="2" name="Title 1"/>
          <p:cNvSpPr>
            <a:spLocks noGrp="1"/>
          </p:cNvSpPr>
          <p:nvPr>
            <p:ph type="title"/>
          </p:nvPr>
        </p:nvSpPr>
        <p:spPr>
          <a:xfrm>
            <a:off x="1077104" y="3778624"/>
            <a:ext cx="10078061"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1161809" y="762000"/>
            <a:ext cx="990105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77099" y="4827494"/>
            <a:ext cx="10077344"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07868" y="6288742"/>
            <a:ext cx="2486186" cy="365125"/>
          </a:xfrm>
        </p:spPr>
        <p:txBody>
          <a:bodyPr/>
          <a:lstStyle/>
          <a:p>
            <a:fld id="{96CF4751-4579-4050-9B44-4CB8E370E49F}" type="datetime1">
              <a:rPr lang="fr-FR" smtClean="0"/>
              <a:pPr/>
              <a:t>6/14/16</a:t>
            </a:fld>
            <a:endParaRPr lang="fr-FR" dirty="0"/>
          </a:p>
        </p:txBody>
      </p:sp>
      <p:sp>
        <p:nvSpPr>
          <p:cNvPr id="6" name="Footer Placeholder 5"/>
          <p:cNvSpPr>
            <a:spLocks noGrp="1"/>
          </p:cNvSpPr>
          <p:nvPr>
            <p:ph type="ftr" sz="quarter" idx="11"/>
          </p:nvPr>
        </p:nvSpPr>
        <p:spPr>
          <a:xfrm>
            <a:off x="4433263" y="6288742"/>
            <a:ext cx="6954923" cy="365125"/>
          </a:xfrm>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CF4751-4579-4050-9B44-4CB8E370E49F}" type="datetime1">
              <a:rPr lang="fr-FR" smtClean="0"/>
              <a:pPr/>
              <a:t>6/14/16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Vertical Title 1"/>
          <p:cNvSpPr>
            <a:spLocks noGrp="1"/>
          </p:cNvSpPr>
          <p:nvPr>
            <p:ph type="title" orient="vert"/>
          </p:nvPr>
        </p:nvSpPr>
        <p:spPr>
          <a:xfrm>
            <a:off x="9768984" y="779463"/>
            <a:ext cx="1810399"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39013" y="779465"/>
            <a:ext cx="8225341"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CF4751-4579-4050-9B44-4CB8E370E49F}" type="datetime1">
              <a:rPr lang="fr-FR" smtClean="0"/>
              <a:pPr/>
              <a:t>6/14/16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441" y="228600"/>
            <a:ext cx="10969943"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3" name="Date Placeholder 2"/>
          <p:cNvSpPr>
            <a:spLocks noGrp="1"/>
          </p:cNvSpPr>
          <p:nvPr>
            <p:ph type="dt" sz="half" idx="10"/>
          </p:nvPr>
        </p:nvSpPr>
        <p:spPr>
          <a:xfrm>
            <a:off x="609441" y="6248400"/>
            <a:ext cx="2844059" cy="457200"/>
          </a:xfrm>
        </p:spPr>
        <p:txBody>
          <a:bodyPr/>
          <a:lstStyle>
            <a:lvl1pPr>
              <a:defRPr/>
            </a:lvl1pPr>
          </a:lstStyle>
          <a:p>
            <a:pPr>
              <a:defRPr/>
            </a:pPr>
            <a:endParaRPr lang="en-US" dirty="0"/>
          </a:p>
        </p:txBody>
      </p:sp>
      <p:sp>
        <p:nvSpPr>
          <p:cNvPr id="4" name="Footer Placeholder 3"/>
          <p:cNvSpPr>
            <a:spLocks noGrp="1"/>
          </p:cNvSpPr>
          <p:nvPr>
            <p:ph type="ftr" sz="quarter" idx="11"/>
          </p:nvPr>
        </p:nvSpPr>
        <p:spPr>
          <a:xfrm>
            <a:off x="4164515" y="6248400"/>
            <a:ext cx="3859795" cy="457200"/>
          </a:xfrm>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8735326" y="6248400"/>
            <a:ext cx="2844059" cy="457200"/>
          </a:xfrm>
        </p:spPr>
        <p:txBody>
          <a:bodyPr/>
          <a:lstStyle>
            <a:lvl1pPr>
              <a:defRPr/>
            </a:lvl1pPr>
          </a:lstStyle>
          <a:p>
            <a:pPr>
              <a:defRPr/>
            </a:pPr>
            <a:fld id="{4DAD6303-7CD7-47D9-B0AD-5FAD2670B1FA}" type="slidenum">
              <a:rPr lang="en-US"/>
              <a:pPr>
                <a:defRPr/>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831050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CF4751-4579-4050-9B44-4CB8E370E49F}" type="datetime1">
              <a:rPr lang="fr-FR" smtClean="0"/>
              <a:pPr/>
              <a:t>6/14/16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211101" y="187452"/>
            <a:ext cx="11766623" cy="6483096"/>
          </a:xfrm>
          <a:prstGeom prst="rect">
            <a:avLst/>
          </a:prstGeom>
        </p:spPr>
      </p:pic>
      <p:sp>
        <p:nvSpPr>
          <p:cNvPr id="2" name="Title 1"/>
          <p:cNvSpPr>
            <a:spLocks noGrp="1"/>
          </p:cNvSpPr>
          <p:nvPr>
            <p:ph type="title"/>
          </p:nvPr>
        </p:nvSpPr>
        <p:spPr>
          <a:xfrm>
            <a:off x="1039014" y="2591361"/>
            <a:ext cx="10108683"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039014" y="3950355"/>
            <a:ext cx="10108683"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F4751-4579-4050-9B44-4CB8E370E49F}" type="datetime1">
              <a:rPr lang="fr-FR" smtClean="0"/>
              <a:pPr/>
              <a:t>6/14/16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39012" y="1828800"/>
            <a:ext cx="487553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9760" y="1828800"/>
            <a:ext cx="487553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6CF4751-4579-4050-9B44-4CB8E370E49F}" type="datetime1">
              <a:rPr lang="fr-FR" smtClean="0"/>
              <a:pPr/>
              <a:t>6/14/16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a:xfrm>
            <a:off x="1039014" y="381000"/>
            <a:ext cx="10108683"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39013" y="1438835"/>
            <a:ext cx="487553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39013" y="2362200"/>
            <a:ext cx="487553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2166" y="1438835"/>
            <a:ext cx="487553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2166" y="2362200"/>
            <a:ext cx="487553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6CF4751-4579-4050-9B44-4CB8E370E49F}" type="datetime1">
              <a:rPr lang="fr-FR" smtClean="0"/>
              <a:pPr/>
              <a:t>6/14/16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2A013F82-EE5E-44EE-A61D-E31C6657F26F}" type="slidenum">
              <a:rPr lang="fr-FR" smtClean="0"/>
              <a:pPr/>
              <a:t>‹#›</a:t>
            </a:fld>
            <a:endParaRPr lang="fr-FR" dirty="0"/>
          </a:p>
        </p:txBody>
      </p:sp>
      <p:cxnSp>
        <p:nvCxnSpPr>
          <p:cNvPr id="12" name="Straight Connector 11"/>
          <p:cNvCxnSpPr/>
          <p:nvPr/>
        </p:nvCxnSpPr>
        <p:spPr>
          <a:xfrm>
            <a:off x="1165109" y="2286000"/>
            <a:ext cx="4749434"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19448" y="2286000"/>
            <a:ext cx="4753642"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5109" y="2286000"/>
            <a:ext cx="4749434"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19448" y="2286000"/>
            <a:ext cx="4753642"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39012" y="1828801"/>
            <a:ext cx="10110801"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6CF4751-4579-4050-9B44-4CB8E370E49F}" type="datetime1">
              <a:rPr lang="fr-FR" smtClean="0"/>
              <a:pPr/>
              <a:t>6/14/16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
        <p:nvSpPr>
          <p:cNvPr id="10" name="Content Placeholder 2"/>
          <p:cNvSpPr>
            <a:spLocks noGrp="1"/>
          </p:cNvSpPr>
          <p:nvPr>
            <p:ph sz="half" idx="13"/>
          </p:nvPr>
        </p:nvSpPr>
        <p:spPr>
          <a:xfrm>
            <a:off x="1039012" y="3991816"/>
            <a:ext cx="10110801"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279635" y="1828801"/>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6CF4751-4579-4050-9B44-4CB8E370E49F}" type="datetime1">
              <a:rPr lang="fr-FR" smtClean="0"/>
              <a:pPr/>
              <a:t>6/14/16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
        <p:nvSpPr>
          <p:cNvPr id="10" name="Content Placeholder 2"/>
          <p:cNvSpPr>
            <a:spLocks noGrp="1"/>
          </p:cNvSpPr>
          <p:nvPr>
            <p:ph sz="half" idx="13"/>
          </p:nvPr>
        </p:nvSpPr>
        <p:spPr>
          <a:xfrm>
            <a:off x="6279635" y="3991816"/>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1039012" y="1828800"/>
            <a:ext cx="487553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96CF4751-4579-4050-9B44-4CB8E370E49F}" type="datetime1">
              <a:rPr lang="fr-FR" smtClean="0"/>
              <a:pPr/>
              <a:t>6/14/16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A013F82-EE5E-44EE-A61D-E31C6657F26F}" type="slidenum">
              <a:rPr lang="fr-FR" smtClean="0"/>
              <a:pPr/>
              <a:t>‹#›</a:t>
            </a:fld>
            <a:endParaRPr lang="fr-FR" dirty="0"/>
          </a:p>
        </p:txBody>
      </p:sp>
      <p:sp>
        <p:nvSpPr>
          <p:cNvPr id="12" name="Content Placeholder 2"/>
          <p:cNvSpPr>
            <a:spLocks noGrp="1"/>
          </p:cNvSpPr>
          <p:nvPr>
            <p:ph sz="half" idx="14"/>
          </p:nvPr>
        </p:nvSpPr>
        <p:spPr>
          <a:xfrm>
            <a:off x="1039013" y="1828801"/>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1039013" y="3991816"/>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6279635" y="1828801"/>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6279635" y="3991816"/>
            <a:ext cx="487553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201130" y="186645"/>
            <a:ext cx="11766623"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6CF4751-4579-4050-9B44-4CB8E370E49F}" type="datetime1">
              <a:rPr lang="fr-FR" smtClean="0"/>
              <a:pPr/>
              <a:t>6/14/16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2A013F82-EE5E-44EE-A61D-E31C6657F26F}" type="slidenum">
              <a:rPr lang="fr-FR" smtClean="0"/>
              <a:pPr/>
              <a:t>‹#›</a:t>
            </a:fld>
            <a:endParaRPr lang="fr-F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252877" y="189708"/>
            <a:ext cx="11683073"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39014" y="381000"/>
            <a:ext cx="10108683"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1039014" y="1828800"/>
            <a:ext cx="10108683"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07868" y="6288742"/>
            <a:ext cx="2516061" cy="365125"/>
          </a:xfrm>
          <a:prstGeom prst="rect">
            <a:avLst/>
          </a:prstGeom>
        </p:spPr>
        <p:txBody>
          <a:bodyPr vert="horz" lIns="91440" tIns="45720" rIns="91440" bIns="45720" rtlCol="0" anchor="ctr"/>
          <a:lstStyle>
            <a:lvl1pPr algn="l">
              <a:defRPr sz="1200">
                <a:solidFill>
                  <a:schemeClr val="bg2"/>
                </a:solidFill>
              </a:defRPr>
            </a:lvl1pPr>
          </a:lstStyle>
          <a:p>
            <a:fld id="{96CF4751-4579-4050-9B44-4CB8E370E49F}" type="datetime1">
              <a:rPr lang="fr-FR" smtClean="0"/>
              <a:pPr/>
              <a:t>6/14/16</a:t>
            </a:fld>
            <a:endParaRPr lang="fr-FR" dirty="0"/>
          </a:p>
        </p:txBody>
      </p:sp>
      <p:sp>
        <p:nvSpPr>
          <p:cNvPr id="5" name="Footer Placeholder 4"/>
          <p:cNvSpPr>
            <a:spLocks noGrp="1"/>
          </p:cNvSpPr>
          <p:nvPr>
            <p:ph type="ftr" sz="quarter" idx="3"/>
          </p:nvPr>
        </p:nvSpPr>
        <p:spPr>
          <a:xfrm>
            <a:off x="4405006" y="6288742"/>
            <a:ext cx="6983181" cy="365125"/>
          </a:xfrm>
          <a:prstGeom prst="rect">
            <a:avLst/>
          </a:prstGeom>
        </p:spPr>
        <p:txBody>
          <a:bodyPr vert="horz" lIns="91440" tIns="45720" rIns="91440" bIns="45720" rtlCol="0" anchor="ctr"/>
          <a:lstStyle>
            <a:lvl1pPr algn="r">
              <a:defRPr sz="1200">
                <a:solidFill>
                  <a:schemeClr val="bg2"/>
                </a:solidFill>
              </a:defRPr>
            </a:lvl1pPr>
          </a:lstStyle>
          <a:p>
            <a:endParaRPr lang="fr-FR" dirty="0"/>
          </a:p>
        </p:txBody>
      </p:sp>
      <p:sp>
        <p:nvSpPr>
          <p:cNvPr id="6" name="Slide Number Placeholder 5"/>
          <p:cNvSpPr>
            <a:spLocks noGrp="1"/>
          </p:cNvSpPr>
          <p:nvPr>
            <p:ph type="sldNum" sz="quarter" idx="4"/>
          </p:nvPr>
        </p:nvSpPr>
        <p:spPr>
          <a:xfrm>
            <a:off x="11202964" y="219636"/>
            <a:ext cx="657241" cy="365125"/>
          </a:xfrm>
          <a:prstGeom prst="rect">
            <a:avLst/>
          </a:prstGeom>
        </p:spPr>
        <p:txBody>
          <a:bodyPr vert="horz" lIns="91440" tIns="45720" rIns="91440" bIns="45720" rtlCol="0" anchor="ctr"/>
          <a:lstStyle>
            <a:lvl1pPr algn="r">
              <a:defRPr sz="1200">
                <a:solidFill>
                  <a:schemeClr val="tx2"/>
                </a:solidFill>
              </a:defRPr>
            </a:lvl1pPr>
          </a:lstStyle>
          <a:p>
            <a:fld id="{2A013F82-EE5E-44EE-A61D-E31C6657F26F}"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transition spd="med">
    <p:fade/>
  </p:transition>
  <p:timing>
    <p:tnLst>
      <p:par>
        <p:cTn id="1" dur="indefinite" restart="never" nodeType="tmRoot"/>
      </p:par>
    </p:tnLst>
  </p:timing>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 Id="rId3"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0.jpeg"/><Relationship Id="rId1" Type="http://schemas.openxmlformats.org/officeDocument/2006/relationships/vmlDrawing" Target="../drawings/vmlDrawing1.vml"/><Relationship Id="rId2"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Block 1</a:t>
            </a:r>
            <a:endParaRPr lang="en-US" dirty="0"/>
          </a:p>
        </p:txBody>
      </p:sp>
      <p:sp>
        <p:nvSpPr>
          <p:cNvPr id="3" name="Text Placeholder 2"/>
          <p:cNvSpPr>
            <a:spLocks noGrp="1"/>
          </p:cNvSpPr>
          <p:nvPr>
            <p:ph type="body" idx="1"/>
          </p:nvPr>
        </p:nvSpPr>
        <p:spPr/>
        <p:txBody>
          <a:bodyPr/>
          <a:lstStyle/>
          <a:p>
            <a:r>
              <a:rPr lang="en-US" dirty="0" err="1" smtClean="0"/>
              <a:t>Aisling</a:t>
            </a:r>
            <a:endParaRPr lang="en-US" dirty="0" smtClean="0"/>
          </a:p>
          <a:p>
            <a:r>
              <a:rPr lang="en-US" dirty="0" smtClean="0"/>
              <a:t>Role Plays and Experiential</a:t>
            </a:r>
          </a:p>
          <a:p>
            <a:r>
              <a:rPr lang="en-US" dirty="0" smtClean="0"/>
              <a:t>Link Practice to Theory &amp; Theory to Practice</a:t>
            </a:r>
            <a:endParaRPr lang="en-US"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Block 4 </a:t>
            </a:r>
            <a:endParaRPr lang="en-US" dirty="0"/>
          </a:p>
        </p:txBody>
      </p:sp>
      <p:sp>
        <p:nvSpPr>
          <p:cNvPr id="3" name="Text Placeholder 2"/>
          <p:cNvSpPr>
            <a:spLocks noGrp="1"/>
          </p:cNvSpPr>
          <p:nvPr>
            <p:ph type="body" idx="1"/>
          </p:nvPr>
        </p:nvSpPr>
        <p:spPr/>
        <p:txBody>
          <a:bodyPr/>
          <a:lstStyle/>
          <a:p>
            <a:r>
              <a:rPr lang="en-US" dirty="0" err="1" smtClean="0"/>
              <a:t>Mattling</a:t>
            </a:r>
            <a:endParaRPr lang="en-US"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Sources of Resilience (Glenda Russell’s response to the Orlando Massacre)</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Cultivate a Movement Perspective</a:t>
            </a:r>
          </a:p>
          <a:p>
            <a:pPr lvl="2"/>
            <a:r>
              <a:rPr lang="en-US" dirty="0" smtClean="0"/>
              <a:t>We are part of a community that extends across time and place, in this nation and beyond.</a:t>
            </a:r>
          </a:p>
          <a:p>
            <a:pPr lvl="2"/>
            <a:endParaRPr lang="en-US" dirty="0" smtClean="0"/>
          </a:p>
          <a:p>
            <a:pPr lvl="2"/>
            <a:r>
              <a:rPr lang="en-US" dirty="0" smtClean="0"/>
              <a:t>We are also connected to other movements for equality. We must keep this in mind and resist the temptation to see one person in another stigmatized group (the shooter) as representing all members of that group (Muslims, people of color, etc.). We all benefit from seeing the broader movement for equality as a struggle we all share.</a:t>
            </a:r>
          </a:p>
          <a:p>
            <a:pPr lvl="2"/>
            <a:endParaRPr lang="en-US" dirty="0" smtClean="0"/>
          </a:p>
          <a:p>
            <a:pPr lvl="2"/>
            <a:r>
              <a:rPr lang="en-US" dirty="0" smtClean="0"/>
              <a:t>It does not mean the movement is ending or even in trouble.  It is part of a bigger backlash.</a:t>
            </a:r>
          </a:p>
          <a:p>
            <a:pPr lvl="2"/>
            <a:endParaRPr lang="en-US" dirty="0" smtClean="0"/>
          </a:p>
          <a:p>
            <a:pPr lvl="2"/>
            <a:r>
              <a:rPr lang="en-US" dirty="0" smtClean="0"/>
              <a:t>The movement will go forward despite these events, though it may not feel possible now.</a:t>
            </a:r>
          </a:p>
          <a:p>
            <a:pPr lvl="2"/>
            <a:endParaRPr lang="en-US" dirty="0" smtClean="0"/>
          </a:p>
          <a:p>
            <a:pPr lvl="2"/>
            <a:r>
              <a:rPr lang="en-US" dirty="0" smtClean="0"/>
              <a:t>We have the power to make that happen. It requires us to work, but is there any more important thing to do with our energies?</a:t>
            </a:r>
            <a:endParaRPr lang="en-US"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Resilience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Do Something</a:t>
            </a:r>
          </a:p>
          <a:p>
            <a:pPr lvl="1"/>
            <a:r>
              <a:rPr lang="en-US" dirty="0" smtClean="0"/>
              <a:t>Active coping is virtually always better than doing nothing. </a:t>
            </a:r>
          </a:p>
          <a:p>
            <a:pPr lvl="1"/>
            <a:endParaRPr lang="en-US" dirty="0" smtClean="0"/>
          </a:p>
          <a:p>
            <a:pPr lvl="1"/>
            <a:r>
              <a:rPr lang="en-US" dirty="0" smtClean="0"/>
              <a:t>Read a book on queer history</a:t>
            </a:r>
          </a:p>
          <a:p>
            <a:pPr lvl="1"/>
            <a:endParaRPr lang="en-US" dirty="0" smtClean="0"/>
          </a:p>
          <a:p>
            <a:pPr lvl="1"/>
            <a:r>
              <a:rPr lang="en-US" dirty="0" smtClean="0"/>
              <a:t>Think of 10 good things about being LGBTQ.</a:t>
            </a:r>
          </a:p>
          <a:p>
            <a:pPr lvl="1"/>
            <a:endParaRPr lang="en-US" dirty="0" smtClean="0"/>
          </a:p>
          <a:p>
            <a:pPr lvl="1"/>
            <a:r>
              <a:rPr lang="en-US" dirty="0" smtClean="0"/>
              <a:t>Express your sadness, anger, and fear or whatever  </a:t>
            </a:r>
            <a:r>
              <a:rPr lang="en-US" dirty="0" smtClean="0"/>
              <a:t>you’re </a:t>
            </a:r>
            <a:r>
              <a:rPr lang="en-US" dirty="0" smtClean="0"/>
              <a:t>feeling. </a:t>
            </a:r>
          </a:p>
          <a:p>
            <a:pPr lvl="1"/>
            <a:endParaRPr lang="en-US" dirty="0" smtClean="0"/>
          </a:p>
          <a:p>
            <a:pPr lvl="1"/>
            <a:r>
              <a:rPr lang="en-US" dirty="0" smtClean="0"/>
              <a:t>Get your friends together to talk about this event.</a:t>
            </a:r>
          </a:p>
          <a:p>
            <a:pPr lvl="1"/>
            <a:endParaRPr lang="en-US" dirty="0" smtClean="0"/>
          </a:p>
          <a:p>
            <a:pPr lvl="1"/>
            <a:r>
              <a:rPr lang="en-US" dirty="0" smtClean="0"/>
              <a:t>Send money to your local LGBTQ community center.</a:t>
            </a:r>
          </a:p>
          <a:p>
            <a:pPr lvl="1"/>
            <a:endParaRPr lang="en-US" dirty="0" smtClean="0"/>
          </a:p>
          <a:p>
            <a:pPr lvl="1"/>
            <a:r>
              <a:rPr lang="en-US" dirty="0" smtClean="0"/>
              <a:t>Volunteer with a community organization. </a:t>
            </a:r>
            <a:endParaRPr lang="en-US" dirty="0"/>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Resilience</a:t>
            </a:r>
            <a:endParaRPr lang="en-US" dirty="0"/>
          </a:p>
        </p:txBody>
      </p:sp>
      <p:sp>
        <p:nvSpPr>
          <p:cNvPr id="3" name="Content Placeholder 2"/>
          <p:cNvSpPr>
            <a:spLocks noGrp="1"/>
          </p:cNvSpPr>
          <p:nvPr>
            <p:ph idx="1"/>
          </p:nvPr>
        </p:nvSpPr>
        <p:spPr/>
        <p:txBody>
          <a:bodyPr>
            <a:normAutofit/>
          </a:bodyPr>
          <a:lstStyle/>
          <a:p>
            <a:r>
              <a:rPr lang="en-US" dirty="0" smtClean="0"/>
              <a:t>Pay attention to your </a:t>
            </a:r>
            <a:r>
              <a:rPr lang="en-US" dirty="0" smtClean="0"/>
              <a:t>allies.</a:t>
            </a:r>
          </a:p>
          <a:p>
            <a:pPr>
              <a:buNone/>
            </a:pPr>
            <a:endParaRPr lang="en-US" dirty="0" smtClean="0"/>
          </a:p>
          <a:p>
            <a:pPr lvl="1"/>
            <a:r>
              <a:rPr lang="en-US" dirty="0" smtClean="0"/>
              <a:t>When </a:t>
            </a:r>
            <a:r>
              <a:rPr lang="en-US" dirty="0" smtClean="0"/>
              <a:t>danger is afoot, it is tempting to focus exclusively on possible sources of danger.  While it is important to be as safe as possible, it is also important to focus on who your allies are. Movements rarely make progress solely through the efforts of people who are the targets of oppression. We need allies.</a:t>
            </a:r>
          </a:p>
          <a:p>
            <a:pPr lvl="1"/>
            <a:endParaRPr lang="en-US" dirty="0" smtClean="0"/>
          </a:p>
          <a:p>
            <a:pPr lvl="1"/>
            <a:r>
              <a:rPr lang="en-US" dirty="0" smtClean="0"/>
              <a:t>Pay at least as much attention to our allies as you do to the people who are against us. </a:t>
            </a:r>
          </a:p>
          <a:p>
            <a:pPr lvl="1"/>
            <a:endParaRPr lang="en-US" dirty="0" smtClean="0"/>
          </a:p>
          <a:p>
            <a:pPr lvl="1"/>
            <a:r>
              <a:rPr lang="en-US" dirty="0" smtClean="0"/>
              <a:t>Tell your straight and </a:t>
            </a:r>
            <a:r>
              <a:rPr lang="en-US" dirty="0" err="1" smtClean="0"/>
              <a:t>cis</a:t>
            </a:r>
            <a:r>
              <a:rPr lang="en-US" dirty="0" smtClean="0"/>
              <a:t> friends what you would like them to do.</a:t>
            </a:r>
            <a:endParaRPr lang="en-US" dirty="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Resilience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Watch for the negative messages about our community that may float around.</a:t>
            </a:r>
          </a:p>
          <a:p>
            <a:endParaRPr lang="en-US" dirty="0" smtClean="0"/>
          </a:p>
          <a:p>
            <a:pPr lvl="1"/>
            <a:r>
              <a:rPr lang="en-US" dirty="0" smtClean="0"/>
              <a:t>Actively resist such messages.</a:t>
            </a:r>
          </a:p>
          <a:p>
            <a:pPr lvl="1"/>
            <a:endParaRPr lang="en-US" dirty="0" smtClean="0"/>
          </a:p>
          <a:p>
            <a:pPr lvl="1"/>
            <a:r>
              <a:rPr lang="en-US" dirty="0" smtClean="0"/>
              <a:t>Learn the truth about who we are.</a:t>
            </a:r>
          </a:p>
          <a:p>
            <a:pPr lvl="1"/>
            <a:endParaRPr lang="en-US" dirty="0" smtClean="0"/>
          </a:p>
          <a:p>
            <a:pPr lvl="1"/>
            <a:r>
              <a:rPr lang="en-US" dirty="0" smtClean="0"/>
              <a:t>Read some LGBTQ history to remind yourself of what an amazing movement we have.</a:t>
            </a:r>
          </a:p>
          <a:p>
            <a:pPr lvl="1"/>
            <a:endParaRPr lang="en-US" dirty="0" smtClean="0"/>
          </a:p>
          <a:p>
            <a:pPr lvl="1"/>
            <a:r>
              <a:rPr lang="en-US" dirty="0" smtClean="0"/>
              <a:t>Read about LGBTQ elders and what they have accomplished.</a:t>
            </a:r>
          </a:p>
          <a:p>
            <a:pPr lvl="1"/>
            <a:endParaRPr lang="en-US" dirty="0" smtClean="0"/>
          </a:p>
          <a:p>
            <a:pPr lvl="1"/>
            <a:r>
              <a:rPr lang="en-US" dirty="0" smtClean="0"/>
              <a:t>Remember the words of the great South African freedom fighter, Steven </a:t>
            </a:r>
            <a:r>
              <a:rPr lang="en-US" dirty="0" err="1" smtClean="0"/>
              <a:t>Biko</a:t>
            </a:r>
            <a:r>
              <a:rPr lang="en-US" dirty="0" smtClean="0"/>
              <a:t>, who said,</a:t>
            </a:r>
            <a:r>
              <a:rPr lang="en-US" dirty="0" smtClean="0"/>
              <a:t> “The </a:t>
            </a:r>
            <a:r>
              <a:rPr lang="en-US" dirty="0" smtClean="0"/>
              <a:t>most potent weapon in the hands of the oppressor is the mind of the oppressed</a:t>
            </a:r>
            <a:r>
              <a:rPr lang="en-US" dirty="0" smtClean="0"/>
              <a:t>.”</a:t>
            </a:r>
            <a:endParaRPr lang="en-US"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Resilience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Find and make use of your LGBT and allied community.</a:t>
            </a:r>
          </a:p>
          <a:p>
            <a:pPr lvl="1"/>
            <a:endParaRPr lang="en-US" dirty="0" smtClean="0"/>
          </a:p>
          <a:p>
            <a:pPr lvl="1"/>
            <a:r>
              <a:rPr lang="en-US" dirty="0" smtClean="0"/>
              <a:t>Go where you feel safe. Play when you feel like it.</a:t>
            </a:r>
          </a:p>
          <a:p>
            <a:pPr lvl="1"/>
            <a:endParaRPr lang="en-US" dirty="0" smtClean="0"/>
          </a:p>
          <a:p>
            <a:pPr lvl="1"/>
            <a:r>
              <a:rPr lang="en-US" dirty="0" smtClean="0"/>
              <a:t>You’ll </a:t>
            </a:r>
            <a:r>
              <a:rPr lang="en-US" dirty="0" smtClean="0"/>
              <a:t>be contributing to the community even as you get good things form the community.</a:t>
            </a:r>
          </a:p>
          <a:p>
            <a:pPr lvl="1"/>
            <a:endParaRPr lang="en-US" dirty="0" smtClean="0"/>
          </a:p>
          <a:p>
            <a:pPr lvl="1"/>
            <a:r>
              <a:rPr lang="en-US" dirty="0" smtClean="0"/>
              <a:t>Support community events. </a:t>
            </a:r>
          </a:p>
          <a:p>
            <a:pPr lvl="1"/>
            <a:endParaRPr lang="en-US" dirty="0" smtClean="0"/>
          </a:p>
          <a:p>
            <a:pPr lvl="1"/>
            <a:r>
              <a:rPr lang="en-US" dirty="0" smtClean="0"/>
              <a:t>Use the Orlando tragedy as a way to re-energize yourself and your local community. </a:t>
            </a:r>
          </a:p>
          <a:p>
            <a:pPr lvl="1"/>
            <a:endParaRPr lang="en-US" dirty="0" smtClean="0"/>
          </a:p>
          <a:p>
            <a:pPr lvl="1"/>
            <a:r>
              <a:rPr lang="en-US" dirty="0" smtClean="0"/>
              <a:t>Have hot sex.</a:t>
            </a:r>
          </a:p>
          <a:p>
            <a:pPr lvl="1"/>
            <a:endParaRPr lang="en-US" dirty="0" smtClean="0"/>
          </a:p>
          <a:p>
            <a:pPr lvl="1"/>
            <a:r>
              <a:rPr lang="en-US" dirty="0" smtClean="0"/>
              <a:t>Look at everything you have ever gained from the LGBTQ community, and dare to pass it on to others.</a:t>
            </a:r>
            <a:endParaRPr lang="en-US" dirty="0"/>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Resilience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 the usual things that help people.</a:t>
            </a:r>
          </a:p>
          <a:p>
            <a:pPr lvl="1"/>
            <a:endParaRPr lang="en-US" dirty="0" smtClean="0"/>
          </a:p>
          <a:p>
            <a:pPr lvl="1"/>
            <a:r>
              <a:rPr lang="en-US" dirty="0" smtClean="0"/>
              <a:t>Take care of yourself.</a:t>
            </a:r>
          </a:p>
          <a:p>
            <a:pPr lvl="1"/>
            <a:endParaRPr lang="en-US" dirty="0" smtClean="0"/>
          </a:p>
          <a:p>
            <a:pPr lvl="1"/>
            <a:r>
              <a:rPr lang="en-US" dirty="0" smtClean="0"/>
              <a:t>Get enough sleep.</a:t>
            </a:r>
          </a:p>
          <a:p>
            <a:pPr lvl="1"/>
            <a:endParaRPr lang="en-US" dirty="0" smtClean="0"/>
          </a:p>
          <a:p>
            <a:pPr lvl="1"/>
            <a:r>
              <a:rPr lang="en-US" dirty="0" smtClean="0"/>
              <a:t>Eat well.</a:t>
            </a:r>
          </a:p>
          <a:p>
            <a:pPr lvl="1"/>
            <a:endParaRPr lang="en-US" dirty="0" smtClean="0"/>
          </a:p>
          <a:p>
            <a:pPr lvl="1"/>
            <a:r>
              <a:rPr lang="en-US" dirty="0" smtClean="0"/>
              <a:t>Be careful what you put into your body.</a:t>
            </a:r>
          </a:p>
          <a:p>
            <a:pPr lvl="1"/>
            <a:endParaRPr lang="en-US" dirty="0" smtClean="0"/>
          </a:p>
          <a:p>
            <a:pPr lvl="1"/>
            <a:r>
              <a:rPr lang="en-US" dirty="0" smtClean="0"/>
              <a:t>Get some exercise.</a:t>
            </a:r>
          </a:p>
          <a:p>
            <a:pPr lvl="1"/>
            <a:endParaRPr lang="en-US" dirty="0" smtClean="0"/>
          </a:p>
          <a:p>
            <a:pPr lvl="1"/>
            <a:r>
              <a:rPr lang="en-US" dirty="0" smtClean="0"/>
              <a:t>Pay attention to the temptation to isolate.</a:t>
            </a:r>
            <a:endParaRPr lang="en-US" dirty="0"/>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20457" y="457201"/>
            <a:ext cx="9497677" cy="761999"/>
          </a:xfrm>
        </p:spPr>
        <p:txBody>
          <a:bodyPr>
            <a:normAutofit fontScale="90000"/>
          </a:bodyPr>
          <a:lstStyle/>
          <a:p>
            <a:r>
              <a:rPr lang="en-IE" dirty="0" smtClean="0">
                <a:solidFill>
                  <a:schemeClr val="accent4"/>
                </a:solidFill>
              </a:rPr>
              <a:t>Let’s look at our lives in terms of workability</a:t>
            </a:r>
            <a:endParaRPr lang="en-IE" dirty="0">
              <a:solidFill>
                <a:schemeClr val="accent4"/>
              </a:solidFill>
            </a:endParaRPr>
          </a:p>
        </p:txBody>
      </p:sp>
      <p:pic>
        <p:nvPicPr>
          <p:cNvPr id="4" name="Content Placeholder 3" descr="The_Matrix_Diagram_001.jpg"/>
          <p:cNvPicPr>
            <a:picLocks noGrp="1" noChangeAspect="1"/>
          </p:cNvPicPr>
          <p:nvPr>
            <p:ph idx="1"/>
          </p:nvPr>
        </p:nvPicPr>
        <p:blipFill>
          <a:blip r:embed="rId3" cstate="print"/>
          <a:stretch>
            <a:fillRect/>
          </a:stretch>
        </p:blipFill>
        <p:spPr>
          <a:xfrm>
            <a:off x="455611" y="1371600"/>
            <a:ext cx="11277601" cy="5486401"/>
          </a:xfrm>
        </p:spPr>
      </p:pic>
      <p:sp>
        <p:nvSpPr>
          <p:cNvPr id="3" name="TextBox 2"/>
          <p:cNvSpPr txBox="1"/>
          <p:nvPr/>
        </p:nvSpPr>
        <p:spPr>
          <a:xfrm>
            <a:off x="1827212" y="2514600"/>
            <a:ext cx="3859795" cy="1477328"/>
          </a:xfrm>
          <a:prstGeom prst="rect">
            <a:avLst/>
          </a:prstGeom>
          <a:noFill/>
        </p:spPr>
        <p:txBody>
          <a:bodyPr wrap="square" rtlCol="0">
            <a:spAutoFit/>
          </a:bodyPr>
          <a:lstStyle/>
          <a:p>
            <a:r>
              <a:rPr lang="en-US" dirty="0" smtClean="0">
                <a:solidFill>
                  <a:srgbClr val="FFA600"/>
                </a:solidFill>
              </a:rPr>
              <a:t>What are your away moves in your personal &amp; professional life? Perhaps where it could be threatening to be identified as GSM or an ally?</a:t>
            </a:r>
            <a:endParaRPr lang="en-US" dirty="0">
              <a:solidFill>
                <a:srgbClr val="FFA600"/>
              </a:solidFill>
            </a:endParaRPr>
          </a:p>
        </p:txBody>
      </p:sp>
      <p:sp>
        <p:nvSpPr>
          <p:cNvPr id="5" name="TextBox 4"/>
          <p:cNvSpPr txBox="1"/>
          <p:nvPr/>
        </p:nvSpPr>
        <p:spPr>
          <a:xfrm>
            <a:off x="6094412" y="2590800"/>
            <a:ext cx="3859795" cy="1200329"/>
          </a:xfrm>
          <a:prstGeom prst="rect">
            <a:avLst/>
          </a:prstGeom>
          <a:noFill/>
        </p:spPr>
        <p:txBody>
          <a:bodyPr wrap="square" rtlCol="0">
            <a:spAutoFit/>
          </a:bodyPr>
          <a:lstStyle/>
          <a:p>
            <a:r>
              <a:rPr lang="en-US" dirty="0" smtClean="0">
                <a:solidFill>
                  <a:srgbClr val="FFA600"/>
                </a:solidFill>
              </a:rPr>
              <a:t>What are your towards moves in your personal &amp; professional life, where you are creating or encouraging GSM acceptance?</a:t>
            </a:r>
            <a:endParaRPr lang="en-US" dirty="0">
              <a:solidFill>
                <a:srgbClr val="FFA600"/>
              </a:solidFill>
            </a:endParaRPr>
          </a:p>
        </p:txBody>
      </p:sp>
      <p:sp>
        <p:nvSpPr>
          <p:cNvPr id="6" name="TextBox 5"/>
          <p:cNvSpPr txBox="1"/>
          <p:nvPr/>
        </p:nvSpPr>
        <p:spPr>
          <a:xfrm>
            <a:off x="1772558" y="4714965"/>
            <a:ext cx="3859795" cy="1200329"/>
          </a:xfrm>
          <a:prstGeom prst="rect">
            <a:avLst/>
          </a:prstGeom>
          <a:noFill/>
        </p:spPr>
        <p:txBody>
          <a:bodyPr wrap="square" rtlCol="0">
            <a:spAutoFit/>
          </a:bodyPr>
          <a:lstStyle/>
          <a:p>
            <a:r>
              <a:rPr lang="en-US" dirty="0" smtClean="0">
                <a:solidFill>
                  <a:srgbClr val="FFA600"/>
                </a:solidFill>
              </a:rPr>
              <a:t>What are you trying to run away from in your personal &amp; professional life regarding gender and sexuality?</a:t>
            </a:r>
            <a:endParaRPr lang="en-US" dirty="0">
              <a:solidFill>
                <a:srgbClr val="FFA600"/>
              </a:solidFill>
            </a:endParaRPr>
          </a:p>
        </p:txBody>
      </p:sp>
      <p:sp>
        <p:nvSpPr>
          <p:cNvPr id="7" name="TextBox 6"/>
          <p:cNvSpPr txBox="1"/>
          <p:nvPr/>
        </p:nvSpPr>
        <p:spPr>
          <a:xfrm>
            <a:off x="6152171" y="4714965"/>
            <a:ext cx="3859795" cy="646331"/>
          </a:xfrm>
          <a:prstGeom prst="rect">
            <a:avLst/>
          </a:prstGeom>
          <a:noFill/>
        </p:spPr>
        <p:txBody>
          <a:bodyPr wrap="square" rtlCol="0">
            <a:spAutoFit/>
          </a:bodyPr>
          <a:lstStyle/>
          <a:p>
            <a:r>
              <a:rPr lang="en-US" dirty="0" smtClean="0">
                <a:solidFill>
                  <a:srgbClr val="FFA600"/>
                </a:solidFill>
              </a:rPr>
              <a:t>What allows us to create GSM nurturing spaces?</a:t>
            </a:r>
            <a:endParaRPr lang="en-US" dirty="0">
              <a:solidFill>
                <a:srgbClr val="FFA6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33043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20457" y="457201"/>
            <a:ext cx="9497677" cy="761999"/>
          </a:xfrm>
        </p:spPr>
        <p:txBody>
          <a:bodyPr>
            <a:normAutofit fontScale="90000"/>
          </a:bodyPr>
          <a:lstStyle/>
          <a:p>
            <a:r>
              <a:rPr lang="en-IE" dirty="0" smtClean="0">
                <a:solidFill>
                  <a:schemeClr val="accent4"/>
                </a:solidFill>
              </a:rPr>
              <a:t>Let’s look at our lives in terms of workability</a:t>
            </a:r>
            <a:endParaRPr lang="en-IE" dirty="0">
              <a:solidFill>
                <a:schemeClr val="accent4"/>
              </a:solidFill>
            </a:endParaRPr>
          </a:p>
        </p:txBody>
      </p:sp>
      <p:pic>
        <p:nvPicPr>
          <p:cNvPr id="4" name="Content Placeholder 3" descr="The_Matrix_Diagram_001.jpg"/>
          <p:cNvPicPr>
            <a:picLocks noGrp="1" noChangeAspect="1"/>
          </p:cNvPicPr>
          <p:nvPr>
            <p:ph idx="1"/>
          </p:nvPr>
        </p:nvPicPr>
        <p:blipFill>
          <a:blip r:embed="rId3" cstate="print"/>
          <a:stretch>
            <a:fillRect/>
          </a:stretch>
        </p:blipFill>
        <p:spPr>
          <a:xfrm>
            <a:off x="455611" y="1371600"/>
            <a:ext cx="11277601" cy="5486401"/>
          </a:xfr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33043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Tonglen</a:t>
            </a:r>
            <a:endParaRPr lang="en-US" dirty="0"/>
          </a:p>
        </p:txBody>
      </p:sp>
      <p:sp>
        <p:nvSpPr>
          <p:cNvPr id="3" name="Content Placeholder 2"/>
          <p:cNvSpPr>
            <a:spLocks noGrp="1"/>
          </p:cNvSpPr>
          <p:nvPr>
            <p:ph idx="1"/>
          </p:nvPr>
        </p:nvSpPr>
        <p:spPr/>
        <p:txBody>
          <a:bodyPr/>
          <a:lstStyle/>
          <a:p>
            <a:r>
              <a:rPr lang="en-US" dirty="0" smtClean="0"/>
              <a:t>Rehearsal for being in the presence of pain/suffering that cannot be mitigated</a:t>
            </a:r>
          </a:p>
          <a:p>
            <a:r>
              <a:rPr lang="en-US" dirty="0" smtClean="0"/>
              <a:t>Practicing resilience for moments </a:t>
            </a:r>
            <a:r>
              <a:rPr lang="en-US" smtClean="0"/>
              <a:t>of leadership</a:t>
            </a:r>
            <a:endParaRPr lang="en-US"/>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connect to a GSM Client that You’ve Struggled With</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71935107"/>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Come back to your GSM client from yesterday</a:t>
            </a:r>
            <a:endParaRPr lang="en-US" dirty="0"/>
          </a:p>
        </p:txBody>
      </p:sp>
      <p:sp>
        <p:nvSpPr>
          <p:cNvPr id="3" name="Content Placeholder 2"/>
          <p:cNvSpPr>
            <a:spLocks noGrp="1"/>
          </p:cNvSpPr>
          <p:nvPr>
            <p:ph idx="1"/>
          </p:nvPr>
        </p:nvSpPr>
        <p:spPr/>
        <p:txBody>
          <a:bodyPr>
            <a:normAutofit/>
          </a:bodyPr>
          <a:lstStyle/>
          <a:p>
            <a:r>
              <a:rPr lang="en-US" sz="2800" dirty="0" smtClean="0"/>
              <a:t>Has anything shifted?</a:t>
            </a:r>
          </a:p>
          <a:p>
            <a:r>
              <a:rPr lang="en-US" sz="2800" dirty="0" smtClean="0"/>
              <a:t>How will you approach this client differently after this workshop?</a:t>
            </a:r>
          </a:p>
          <a:p>
            <a:r>
              <a:rPr lang="en-US" sz="2800" dirty="0" smtClean="0"/>
              <a:t>Commit to changing one/two small things regularly with your GSM client based on what you’ve learned over the past two days</a:t>
            </a:r>
            <a:endParaRPr lang="en-US" sz="2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8834707"/>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23738" y="696517"/>
            <a:ext cx="10970241" cy="1398613"/>
          </a:xfrm>
        </p:spPr>
        <p:txBody>
          <a:bodyPr>
            <a:normAutofit fontScale="90000"/>
          </a:bodyPr>
          <a:lstStyle/>
          <a:p>
            <a:pPr>
              <a:defRPr/>
            </a:pPr>
            <a:r>
              <a:rPr lang="en-US" sz="5300" b="1" dirty="0">
                <a:solidFill>
                  <a:schemeClr val="accent1"/>
                </a:solidFill>
                <a:cs typeface="Arial" charset="0"/>
              </a:rPr>
              <a:t>Headline of the San Francisco Chronicle </a:t>
            </a:r>
            <a:r>
              <a:rPr lang="en-US" sz="5300" b="1" dirty="0">
                <a:solidFill>
                  <a:schemeClr val="tx2"/>
                </a:solidFill>
                <a:cs typeface="Arial" charset="0"/>
              </a:rPr>
              <a:t/>
            </a:r>
            <a:br>
              <a:rPr lang="en-US" sz="5300" b="1" dirty="0">
                <a:solidFill>
                  <a:schemeClr val="tx2"/>
                </a:solidFill>
                <a:cs typeface="Arial" charset="0"/>
              </a:rPr>
            </a:br>
            <a:endParaRPr lang="en-US" dirty="0"/>
          </a:p>
        </p:txBody>
      </p:sp>
      <p:sp>
        <p:nvSpPr>
          <p:cNvPr id="3" name="Content Placeholder 2"/>
          <p:cNvSpPr>
            <a:spLocks noGrp="1"/>
          </p:cNvSpPr>
          <p:nvPr>
            <p:ph idx="1"/>
          </p:nvPr>
        </p:nvSpPr>
        <p:spPr>
          <a:xfrm>
            <a:off x="1190315" y="2089549"/>
            <a:ext cx="9974839" cy="4018359"/>
          </a:xfrm>
        </p:spPr>
        <p:txBody>
          <a:bodyPr>
            <a:normAutofit fontScale="32500" lnSpcReduction="20000"/>
          </a:bodyPr>
          <a:lstStyle/>
          <a:p>
            <a:pPr marL="76185" indent="0">
              <a:buNone/>
              <a:defRPr/>
            </a:pPr>
            <a:endParaRPr lang="en-US" sz="3800" dirty="0">
              <a:solidFill>
                <a:schemeClr val="tx2"/>
              </a:solidFill>
              <a:cs typeface="Arial" charset="0"/>
            </a:endParaRPr>
          </a:p>
          <a:p>
            <a:pPr marL="76185" indent="0">
              <a:buNone/>
              <a:defRPr/>
            </a:pPr>
            <a:r>
              <a:rPr lang="en-US" sz="6700" dirty="0">
                <a:solidFill>
                  <a:schemeClr val="tx2"/>
                </a:solidFill>
                <a:cs typeface="Arial" charset="0"/>
              </a:rPr>
              <a:t>Female humpback whale who had become entangled in a </a:t>
            </a:r>
            <a:r>
              <a:rPr lang="en-US" sz="6700" dirty="0" err="1">
                <a:solidFill>
                  <a:schemeClr val="tx2"/>
                </a:solidFill>
                <a:cs typeface="Arial" charset="0"/>
              </a:rPr>
              <a:t>spiderweb</a:t>
            </a:r>
            <a:r>
              <a:rPr lang="en-US" sz="6700" dirty="0">
                <a:solidFill>
                  <a:schemeClr val="tx2"/>
                </a:solidFill>
                <a:cs typeface="Arial" charset="0"/>
              </a:rPr>
              <a:t> of crab traps and line weighted down  by hundreds of pounds of traps that caused her  to struggle to stay afloat. </a:t>
            </a:r>
          </a:p>
          <a:p>
            <a:pPr marL="76185" indent="0">
              <a:buNone/>
              <a:defRPr/>
            </a:pPr>
            <a:r>
              <a:rPr lang="en-US" sz="6700" dirty="0">
                <a:solidFill>
                  <a:schemeClr val="tx2"/>
                </a:solidFill>
                <a:cs typeface="Arial" charset="0"/>
              </a:rPr>
              <a:t>She also had hundreds  of yards of line rope  wrapped around her body, tail,  Torso, and a line tugging in her mouth.</a:t>
            </a:r>
            <a:br>
              <a:rPr lang="en-US" sz="6700" dirty="0">
                <a:solidFill>
                  <a:schemeClr val="tx2"/>
                </a:solidFill>
                <a:cs typeface="Arial" charset="0"/>
              </a:rPr>
            </a:br>
            <a:r>
              <a:rPr lang="en-US" sz="6700" dirty="0">
                <a:solidFill>
                  <a:schemeClr val="tx2"/>
                </a:solidFill>
                <a:cs typeface="Arial" charset="0"/>
              </a:rPr>
              <a:t/>
            </a:r>
            <a:br>
              <a:rPr lang="en-US" sz="6700" dirty="0">
                <a:solidFill>
                  <a:schemeClr val="tx2"/>
                </a:solidFill>
                <a:cs typeface="Arial" charset="0"/>
              </a:rPr>
            </a:br>
            <a:r>
              <a:rPr lang="en-US" sz="6700" dirty="0">
                <a:solidFill>
                  <a:schemeClr val="tx2"/>
                </a:solidFill>
                <a:cs typeface="Arial" charset="0"/>
              </a:rPr>
              <a:t>A fisherman spotted her just east of the </a:t>
            </a:r>
            <a:r>
              <a:rPr lang="en-US" sz="6700" dirty="0" err="1">
                <a:solidFill>
                  <a:schemeClr val="tx2"/>
                </a:solidFill>
                <a:cs typeface="Arial" charset="0"/>
              </a:rPr>
              <a:t>Farallon</a:t>
            </a:r>
            <a:r>
              <a:rPr lang="en-US" sz="6700" dirty="0">
                <a:solidFill>
                  <a:schemeClr val="tx2"/>
                </a:solidFill>
                <a:cs typeface="Arial" charset="0"/>
              </a:rPr>
              <a:t> Islands  and radioed an environmental group for help. </a:t>
            </a:r>
          </a:p>
          <a:p>
            <a:pPr marL="76185" indent="0">
              <a:buNone/>
              <a:defRPr/>
            </a:pPr>
            <a:r>
              <a:rPr lang="en-US" sz="6700" dirty="0">
                <a:solidFill>
                  <a:schemeClr val="tx2"/>
                </a:solidFill>
                <a:cs typeface="Arial" charset="0"/>
              </a:rPr>
              <a:t>Within a few hours, the rescue team arrived and determined that she was so bad off, the only way to save her was to dive in  and untangle her. They worked for hours and eventually freed her.</a:t>
            </a:r>
            <a:endParaRPr lang="en-US" sz="6700" dirty="0"/>
          </a:p>
          <a:p>
            <a:pPr>
              <a:defRPr/>
            </a:pPr>
            <a:endParaRPr lang="en-US" sz="67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2309834"/>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6165831" y="1177605"/>
            <a:ext cx="5570674" cy="5942265"/>
          </a:xfrm>
          <a:prstGeom prst="rect">
            <a:avLst/>
          </a:prstGeom>
          <a:noFill/>
        </p:spPr>
        <p:txBody>
          <a:bodyPr lIns="108835" tIns="54418" rIns="108835" bIns="54418">
            <a:spAutoFit/>
          </a:bodyPr>
          <a:lstStyle/>
          <a:p>
            <a:pPr>
              <a:defRPr/>
            </a:pPr>
            <a:r>
              <a:rPr lang="en-US" sz="2300" dirty="0">
                <a:solidFill>
                  <a:schemeClr val="tx2"/>
                </a:solidFill>
                <a:cs typeface="Arial" charset="0"/>
              </a:rPr>
              <a:t/>
            </a:r>
            <a:br>
              <a:rPr lang="en-US" sz="2300" dirty="0">
                <a:solidFill>
                  <a:schemeClr val="tx2"/>
                </a:solidFill>
                <a:cs typeface="Arial" charset="0"/>
              </a:rPr>
            </a:br>
            <a:r>
              <a:rPr lang="en-US" sz="2300" dirty="0">
                <a:solidFill>
                  <a:schemeClr val="tx2"/>
                </a:solidFill>
                <a:cs typeface="Arial" charset="0"/>
              </a:rPr>
              <a:t/>
            </a:r>
            <a:br>
              <a:rPr lang="en-US" sz="2300" dirty="0">
                <a:solidFill>
                  <a:schemeClr val="tx2"/>
                </a:solidFill>
                <a:cs typeface="Arial" charset="0"/>
              </a:rPr>
            </a:br>
            <a:r>
              <a:rPr lang="en-US" sz="2300" dirty="0">
                <a:solidFill>
                  <a:schemeClr val="tx2"/>
                </a:solidFill>
                <a:cs typeface="Arial" charset="0"/>
              </a:rPr>
              <a:t>When she was free, the divers say </a:t>
            </a:r>
          </a:p>
          <a:p>
            <a:pPr>
              <a:defRPr/>
            </a:pPr>
            <a:r>
              <a:rPr lang="en-US" sz="2300" dirty="0">
                <a:solidFill>
                  <a:schemeClr val="tx2"/>
                </a:solidFill>
                <a:cs typeface="Arial" charset="0"/>
              </a:rPr>
              <a:t>she swam in what seemed like </a:t>
            </a:r>
          </a:p>
          <a:p>
            <a:pPr>
              <a:defRPr/>
            </a:pPr>
            <a:r>
              <a:rPr lang="en-US" sz="2300" dirty="0">
                <a:solidFill>
                  <a:schemeClr val="tx2"/>
                </a:solidFill>
                <a:cs typeface="Arial" charset="0"/>
              </a:rPr>
              <a:t>joyous circles. She then came back </a:t>
            </a:r>
          </a:p>
          <a:p>
            <a:pPr>
              <a:defRPr/>
            </a:pPr>
            <a:r>
              <a:rPr lang="en-US" sz="2300" dirty="0">
                <a:solidFill>
                  <a:schemeClr val="tx2"/>
                </a:solidFill>
                <a:cs typeface="Arial" charset="0"/>
              </a:rPr>
              <a:t>to each and every diver, one at a time, </a:t>
            </a:r>
          </a:p>
          <a:p>
            <a:pPr>
              <a:defRPr/>
            </a:pPr>
            <a:r>
              <a:rPr lang="en-US" sz="2300" dirty="0">
                <a:solidFill>
                  <a:schemeClr val="tx2"/>
                </a:solidFill>
                <a:cs typeface="Arial" charset="0"/>
              </a:rPr>
              <a:t>and nudged them, pushed them </a:t>
            </a:r>
          </a:p>
          <a:p>
            <a:pPr>
              <a:defRPr/>
            </a:pPr>
            <a:r>
              <a:rPr lang="en-US" sz="2300" dirty="0">
                <a:solidFill>
                  <a:schemeClr val="tx2"/>
                </a:solidFill>
                <a:cs typeface="Arial" charset="0"/>
              </a:rPr>
              <a:t>gently around as she was thanking them.</a:t>
            </a:r>
            <a:br>
              <a:rPr lang="en-US" sz="2300" dirty="0">
                <a:solidFill>
                  <a:schemeClr val="tx2"/>
                </a:solidFill>
                <a:cs typeface="Arial" charset="0"/>
              </a:rPr>
            </a:br>
            <a:r>
              <a:rPr lang="en-US" sz="2300" dirty="0">
                <a:solidFill>
                  <a:schemeClr val="tx2"/>
                </a:solidFill>
                <a:cs typeface="Arial" charset="0"/>
              </a:rPr>
              <a:t/>
            </a:r>
            <a:br>
              <a:rPr lang="en-US" sz="2300" dirty="0">
                <a:solidFill>
                  <a:schemeClr val="tx2"/>
                </a:solidFill>
                <a:cs typeface="Arial" charset="0"/>
              </a:rPr>
            </a:br>
            <a:r>
              <a:rPr lang="en-US" sz="2300" dirty="0">
                <a:solidFill>
                  <a:schemeClr val="tx2"/>
                </a:solidFill>
                <a:cs typeface="Arial" charset="0"/>
              </a:rPr>
              <a:t>Some said it was the most </a:t>
            </a:r>
          </a:p>
          <a:p>
            <a:pPr>
              <a:defRPr/>
            </a:pPr>
            <a:r>
              <a:rPr lang="en-US" sz="2300" dirty="0">
                <a:solidFill>
                  <a:schemeClr val="tx2"/>
                </a:solidFill>
                <a:cs typeface="Arial" charset="0"/>
              </a:rPr>
              <a:t>incredibly beautiful experience </a:t>
            </a:r>
          </a:p>
          <a:p>
            <a:pPr>
              <a:defRPr/>
            </a:pPr>
            <a:r>
              <a:rPr lang="en-US" sz="2300" dirty="0">
                <a:solidFill>
                  <a:schemeClr val="tx2"/>
                </a:solidFill>
                <a:cs typeface="Arial" charset="0"/>
              </a:rPr>
              <a:t>of their lives. The guy who cut the rope out of her mouth said her eyes were following him the whole time, and he will never be the same.</a:t>
            </a:r>
            <a:r>
              <a:rPr lang="en-US" sz="2300" dirty="0">
                <a:cs typeface="Arial" charset="0"/>
              </a:rPr>
              <a:t/>
            </a:r>
            <a:br>
              <a:rPr lang="en-US" sz="2300" dirty="0">
                <a:cs typeface="Arial" charset="0"/>
              </a:rPr>
            </a:br>
            <a:r>
              <a:rPr lang="en-US" sz="1700" dirty="0">
                <a:cs typeface="Arial" charset="0"/>
              </a:rPr>
              <a:t/>
            </a:r>
            <a:br>
              <a:rPr lang="en-US" sz="1700" dirty="0">
                <a:cs typeface="Arial" charset="0"/>
              </a:rPr>
            </a:br>
            <a:endParaRPr lang="en-US" sz="1700" b="1" dirty="0">
              <a:cs typeface="Arial" charset="0"/>
            </a:endParaRPr>
          </a:p>
        </p:txBody>
      </p:sp>
      <p:pic>
        <p:nvPicPr>
          <p:cNvPr id="64514" name="Picture 2"/>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39553" y="909712"/>
            <a:ext cx="5799811" cy="572393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17539546"/>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fade">
                                      <p:cBhvr>
                                        <p:cTn id="46" dur="1000"/>
                                        <p:tgtEl>
                                          <p:spTgt spid="2">
                                            <p:txEl>
                                              <p:pRg st="7" end="7"/>
                                            </p:txEl>
                                          </p:spTgt>
                                        </p:tgtEl>
                                      </p:cBhvr>
                                    </p:animEffect>
                                    <p:anim calcmode="lin" valueType="num">
                                      <p:cBhvr>
                                        <p:cTn id="4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095090" y="1660924"/>
            <a:ext cx="10369132" cy="4695770"/>
          </a:xfrm>
          <a:prstGeom prst="rect">
            <a:avLst/>
          </a:prstGeom>
          <a:noFill/>
        </p:spPr>
        <p:txBody>
          <a:bodyPr lIns="108835" tIns="54418" rIns="108835" bIns="54418">
            <a:spAutoFit/>
          </a:bodyPr>
          <a:lstStyle/>
          <a:p>
            <a:pPr>
              <a:defRPr/>
            </a:pPr>
            <a:r>
              <a:rPr lang="en-US" sz="2800" b="1" dirty="0">
                <a:solidFill>
                  <a:schemeClr val="tx2"/>
                </a:solidFill>
                <a:latin typeface="Chalkboard"/>
                <a:cs typeface="Chalkboard"/>
              </a:rPr>
              <a:t>May you, and all those you love, be so blessed and fortunate to be surrounded by people who will help you get untangled from the words and stories that are binding you. </a:t>
            </a:r>
          </a:p>
          <a:p>
            <a:pPr>
              <a:defRPr/>
            </a:pPr>
            <a:endParaRPr lang="en-US" sz="2800" b="1" dirty="0">
              <a:solidFill>
                <a:schemeClr val="tx2"/>
              </a:solidFill>
              <a:latin typeface="Chalkboard"/>
              <a:cs typeface="Chalkboard"/>
            </a:endParaRPr>
          </a:p>
          <a:p>
            <a:pPr>
              <a:defRPr/>
            </a:pPr>
            <a:r>
              <a:rPr lang="en-US" sz="2800" b="1" dirty="0">
                <a:solidFill>
                  <a:schemeClr val="tx2"/>
                </a:solidFill>
                <a:latin typeface="Chalkboard"/>
                <a:cs typeface="Chalkboard"/>
              </a:rPr>
              <a:t>And, may you always know </a:t>
            </a:r>
          </a:p>
          <a:p>
            <a:pPr>
              <a:defRPr/>
            </a:pPr>
            <a:r>
              <a:rPr lang="en-US" sz="2800" b="1" dirty="0">
                <a:solidFill>
                  <a:schemeClr val="tx2"/>
                </a:solidFill>
                <a:latin typeface="Chalkboard"/>
                <a:cs typeface="Chalkboard"/>
              </a:rPr>
              <a:t>the joy of giving and receiving gratitude.</a:t>
            </a:r>
          </a:p>
          <a:p>
            <a:pPr>
              <a:defRPr/>
            </a:pPr>
            <a:endParaRPr lang="en-US" sz="2800" b="1" dirty="0">
              <a:solidFill>
                <a:schemeClr val="tx2"/>
              </a:solidFill>
              <a:latin typeface="+mj-lt"/>
              <a:cs typeface="Arial" charset="0"/>
            </a:endParaRPr>
          </a:p>
          <a:p>
            <a:pPr>
              <a:defRPr/>
            </a:pPr>
            <a:endParaRPr lang="en-US" sz="2800" b="1" dirty="0" smtClean="0">
              <a:solidFill>
                <a:schemeClr val="tx2"/>
              </a:solidFill>
              <a:latin typeface="+mj-lt"/>
              <a:cs typeface="Arial" charset="0"/>
            </a:endParaRPr>
          </a:p>
          <a:p>
            <a:pPr>
              <a:defRPr/>
            </a:pPr>
            <a:r>
              <a:rPr lang="en-US" sz="2800" b="1" dirty="0" err="1" smtClean="0">
                <a:solidFill>
                  <a:schemeClr val="tx2"/>
                </a:solidFill>
                <a:latin typeface="+mj-lt"/>
                <a:cs typeface="Arial" charset="0"/>
              </a:rPr>
              <a:t>mskinta@paloaltou.edu</a:t>
            </a:r>
            <a:endParaRPr lang="en-US" sz="2800" b="1" dirty="0" smtClean="0">
              <a:solidFill>
                <a:schemeClr val="tx2"/>
              </a:solidFill>
              <a:latin typeface="+mj-lt"/>
              <a:cs typeface="Arial" charset="0"/>
            </a:endParaRPr>
          </a:p>
          <a:p>
            <a:pPr>
              <a:defRPr/>
            </a:pPr>
            <a:r>
              <a:rPr lang="en-US" sz="2800" b="1" dirty="0" err="1" smtClean="0">
                <a:solidFill>
                  <a:schemeClr val="tx2"/>
                </a:solidFill>
                <a:latin typeface="+mj-lt"/>
                <a:cs typeface="Arial" charset="0"/>
              </a:rPr>
              <a:t>aisling@actnowireland.com</a:t>
            </a:r>
            <a:endParaRPr lang="en-US" sz="2800" b="1" dirty="0">
              <a:solidFill>
                <a:schemeClr val="tx2"/>
              </a:solidFill>
              <a:latin typeface="+mj-lt"/>
              <a:cs typeface="Arial" charset="0"/>
            </a:endParaRPr>
          </a:p>
          <a:p>
            <a:pPr>
              <a:defRPr/>
            </a:pPr>
            <a:endParaRPr lang="en-US" dirty="0">
              <a:cs typeface="Arial"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68337228"/>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Questions?  </a:t>
            </a:r>
            <a:r>
              <a:rPr lang="fr-FR" dirty="0" err="1" smtClean="0"/>
              <a:t>Comments</a:t>
            </a:r>
            <a:r>
              <a:rPr lang="fr-FR" dirty="0" smtClean="0"/>
              <a:t>?</a:t>
            </a:r>
            <a:endParaRPr lang="fr-FR" dirty="0"/>
          </a:p>
        </p:txBody>
      </p:sp>
      <p:sp>
        <p:nvSpPr>
          <p:cNvPr id="2" name="Text Placeholder 1"/>
          <p:cNvSpPr>
            <a:spLocks noGrp="1"/>
          </p:cNvSpPr>
          <p:nvPr>
            <p:ph type="body" idx="1"/>
          </p:nvPr>
        </p:nvSpPr>
        <p:spPr/>
        <p:txBody>
          <a:bodyPr/>
          <a:lstStyle/>
          <a:p>
            <a:endParaRPr lang="fr-F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146" name="Object 2"/>
          <p:cNvGraphicFramePr>
            <a:graphicFrameLocks noGrp="1" noChangeAspect="1"/>
          </p:cNvGraphicFramePr>
          <p:nvPr>
            <p:ph/>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7922280"/>
              </p:ext>
            </p:extLst>
          </p:nvPr>
        </p:nvGraphicFramePr>
        <p:xfrm>
          <a:off x="1487101" y="992188"/>
          <a:ext cx="9196638" cy="5865813"/>
        </p:xfrm>
        <a:graphic>
          <a:graphicData uri="http://schemas.openxmlformats.org/presentationml/2006/ole">
            <p:oleObj spid="_x0000_s317442" name="CorelDRAW" r:id="rId4" imgW="7112000" imgH="6096000" progId="">
              <p:embed/>
            </p:oleObj>
          </a:graphicData>
        </a:graphic>
      </p:graphicFrame>
      <p:sp>
        <p:nvSpPr>
          <p:cNvPr id="6148" name="TextBox 6"/>
          <p:cNvSpPr txBox="1">
            <a:spLocks noChangeArrowheads="1"/>
          </p:cNvSpPr>
          <p:nvPr/>
        </p:nvSpPr>
        <p:spPr bwMode="auto">
          <a:xfrm>
            <a:off x="8686655" y="5949950"/>
            <a:ext cx="3167824" cy="368300"/>
          </a:xfrm>
          <a:prstGeom prst="rect">
            <a:avLst/>
          </a:prstGeom>
          <a:noFill/>
          <a:ln w="9525">
            <a:noFill/>
            <a:miter lim="800000"/>
            <a:headEnd/>
            <a:tailEnd/>
          </a:ln>
        </p:spPr>
        <p:txBody>
          <a:bodyPr>
            <a:spAutoFit/>
          </a:bodyPr>
          <a:lstStyle/>
          <a:p>
            <a:r>
              <a:rPr lang="en-IE" dirty="0"/>
              <a:t>(ACBS,</a:t>
            </a:r>
            <a:r>
              <a:rPr lang="en-IE" dirty="0" smtClean="0"/>
              <a:t> 2015)</a:t>
            </a:r>
            <a:endParaRPr lang="en-IE" dirty="0"/>
          </a:p>
        </p:txBody>
      </p:sp>
      <p:sp>
        <p:nvSpPr>
          <p:cNvPr id="7" name="TextBox 10"/>
          <p:cNvSpPr txBox="1">
            <a:spLocks noChangeArrowheads="1"/>
          </p:cNvSpPr>
          <p:nvPr/>
        </p:nvSpPr>
        <p:spPr bwMode="auto">
          <a:xfrm>
            <a:off x="4366670" y="980729"/>
            <a:ext cx="3935975" cy="646331"/>
          </a:xfrm>
          <a:prstGeom prst="rect">
            <a:avLst/>
          </a:prstGeom>
          <a:solidFill>
            <a:schemeClr val="tx2"/>
          </a:solidFill>
          <a:ln w="9525">
            <a:solidFill>
              <a:schemeClr val="tx2"/>
            </a:solidFill>
            <a:miter lim="800000"/>
            <a:headEnd/>
            <a:tailEnd/>
          </a:ln>
        </p:spPr>
        <p:txBody>
          <a:bodyPr wrap="square">
            <a:spAutoFit/>
          </a:bodyPr>
          <a:lstStyle/>
          <a:p>
            <a:pPr algn="ctr"/>
            <a:r>
              <a:rPr lang="en-IE" b="1" dirty="0" smtClean="0">
                <a:solidFill>
                  <a:schemeClr val="bg1"/>
                </a:solidFill>
              </a:rPr>
              <a:t>Connection</a:t>
            </a:r>
            <a:r>
              <a:rPr lang="en-IE" b="1" dirty="0">
                <a:solidFill>
                  <a:schemeClr val="bg1"/>
                </a:solidFill>
              </a:rPr>
              <a:t> </a:t>
            </a:r>
            <a:r>
              <a:rPr lang="en-IE" b="1" dirty="0" smtClean="0">
                <a:solidFill>
                  <a:schemeClr val="bg1"/>
                </a:solidFill>
              </a:rPr>
              <a:t>to present moment</a:t>
            </a:r>
          </a:p>
          <a:p>
            <a:pPr algn="ctr"/>
            <a:endParaRPr lang="en-IE" b="1" dirty="0" smtClean="0">
              <a:solidFill>
                <a:schemeClr val="bg1"/>
              </a:solidFill>
            </a:endParaRPr>
          </a:p>
        </p:txBody>
      </p:sp>
      <p:sp>
        <p:nvSpPr>
          <p:cNvPr id="8" name="TextBox 10"/>
          <p:cNvSpPr txBox="1">
            <a:spLocks noChangeArrowheads="1"/>
          </p:cNvSpPr>
          <p:nvPr/>
        </p:nvSpPr>
        <p:spPr bwMode="auto">
          <a:xfrm>
            <a:off x="335273" y="2276872"/>
            <a:ext cx="3071541" cy="923330"/>
          </a:xfrm>
          <a:prstGeom prst="rect">
            <a:avLst/>
          </a:prstGeom>
          <a:solidFill>
            <a:schemeClr val="tx2"/>
          </a:solidFill>
          <a:ln w="9525">
            <a:solidFill>
              <a:schemeClr val="tx2"/>
            </a:solidFill>
            <a:miter lim="800000"/>
            <a:headEnd/>
            <a:tailEnd/>
          </a:ln>
        </p:spPr>
        <p:txBody>
          <a:bodyPr wrap="square">
            <a:spAutoFit/>
          </a:bodyPr>
          <a:lstStyle/>
          <a:p>
            <a:pPr algn="ctr"/>
            <a:r>
              <a:rPr lang="en-IE" b="1" dirty="0">
                <a:solidFill>
                  <a:schemeClr val="bg1"/>
                </a:solidFill>
              </a:rPr>
              <a:t>Emotions- W</a:t>
            </a:r>
            <a:r>
              <a:rPr lang="en-IE" b="1" dirty="0" smtClean="0">
                <a:solidFill>
                  <a:schemeClr val="bg1"/>
                </a:solidFill>
              </a:rPr>
              <a:t>illingness </a:t>
            </a:r>
            <a:r>
              <a:rPr lang="en-IE" b="1" dirty="0">
                <a:solidFill>
                  <a:schemeClr val="bg1"/>
                </a:solidFill>
              </a:rPr>
              <a:t>to experience</a:t>
            </a:r>
            <a:r>
              <a:rPr lang="en-IE" b="1" dirty="0" smtClean="0">
                <a:solidFill>
                  <a:schemeClr val="bg1"/>
                </a:solidFill>
              </a:rPr>
              <a:t> any fears &amp; cultivating compassion</a:t>
            </a:r>
            <a:endParaRPr lang="en-IE" b="1" dirty="0">
              <a:solidFill>
                <a:schemeClr val="bg1"/>
              </a:solidFill>
            </a:endParaRPr>
          </a:p>
        </p:txBody>
      </p:sp>
      <p:sp>
        <p:nvSpPr>
          <p:cNvPr id="9" name="TextBox 10"/>
          <p:cNvSpPr txBox="1">
            <a:spLocks noChangeArrowheads="1"/>
          </p:cNvSpPr>
          <p:nvPr/>
        </p:nvSpPr>
        <p:spPr bwMode="auto">
          <a:xfrm>
            <a:off x="4270685" y="6021289"/>
            <a:ext cx="3935975" cy="769441"/>
          </a:xfrm>
          <a:prstGeom prst="rect">
            <a:avLst/>
          </a:prstGeom>
          <a:solidFill>
            <a:schemeClr val="tx2"/>
          </a:solidFill>
          <a:ln w="9525">
            <a:noFill/>
            <a:miter lim="800000"/>
            <a:headEnd/>
            <a:tailEnd/>
          </a:ln>
        </p:spPr>
        <p:txBody>
          <a:bodyPr>
            <a:spAutoFit/>
          </a:bodyPr>
          <a:lstStyle/>
          <a:p>
            <a:pPr algn="ctr"/>
            <a:r>
              <a:rPr lang="en-IE" b="1" dirty="0" smtClean="0">
                <a:solidFill>
                  <a:schemeClr val="bg1"/>
                </a:solidFill>
              </a:rPr>
              <a:t>Flexible Perspective Taking – Part of a Larger Community</a:t>
            </a:r>
          </a:p>
          <a:p>
            <a:pPr algn="ctr"/>
            <a:endParaRPr lang="en-IE" sz="800" b="1" dirty="0" smtClean="0">
              <a:solidFill>
                <a:schemeClr val="bg1"/>
              </a:solidFill>
            </a:endParaRPr>
          </a:p>
        </p:txBody>
      </p:sp>
      <p:sp>
        <p:nvSpPr>
          <p:cNvPr id="10" name="TextBox 10"/>
          <p:cNvSpPr txBox="1">
            <a:spLocks noChangeArrowheads="1"/>
          </p:cNvSpPr>
          <p:nvPr/>
        </p:nvSpPr>
        <p:spPr bwMode="auto">
          <a:xfrm>
            <a:off x="335273" y="4581129"/>
            <a:ext cx="3071541" cy="1046440"/>
          </a:xfrm>
          <a:prstGeom prst="rect">
            <a:avLst/>
          </a:prstGeom>
          <a:solidFill>
            <a:schemeClr val="tx2"/>
          </a:solidFill>
          <a:ln w="9525">
            <a:noFill/>
            <a:miter lim="800000"/>
            <a:headEnd/>
            <a:tailEnd/>
          </a:ln>
        </p:spPr>
        <p:txBody>
          <a:bodyPr wrap="square">
            <a:spAutoFit/>
          </a:bodyPr>
          <a:lstStyle/>
          <a:p>
            <a:pPr algn="ctr"/>
            <a:r>
              <a:rPr lang="en-IE" b="1" dirty="0">
                <a:solidFill>
                  <a:schemeClr val="bg1"/>
                </a:solidFill>
              </a:rPr>
              <a:t>Thoughts- </a:t>
            </a:r>
            <a:r>
              <a:rPr lang="en-IE" b="1" dirty="0" smtClean="0">
                <a:solidFill>
                  <a:schemeClr val="bg1"/>
                </a:solidFill>
              </a:rPr>
              <a:t>Unhooked from Unwanted Thoughts about GSM Identity</a:t>
            </a:r>
          </a:p>
          <a:p>
            <a:pPr algn="ctr"/>
            <a:endParaRPr lang="en-IE" sz="800" dirty="0">
              <a:solidFill>
                <a:schemeClr val="bg1"/>
              </a:solidFill>
            </a:endParaRPr>
          </a:p>
        </p:txBody>
      </p:sp>
      <p:sp>
        <p:nvSpPr>
          <p:cNvPr id="11" name="TextBox 10"/>
          <p:cNvSpPr txBox="1">
            <a:spLocks noChangeArrowheads="1"/>
          </p:cNvSpPr>
          <p:nvPr/>
        </p:nvSpPr>
        <p:spPr bwMode="auto">
          <a:xfrm>
            <a:off x="8877997" y="2348880"/>
            <a:ext cx="3071541" cy="1477328"/>
          </a:xfrm>
          <a:prstGeom prst="rect">
            <a:avLst/>
          </a:prstGeom>
          <a:solidFill>
            <a:schemeClr val="tx2"/>
          </a:solidFill>
          <a:ln w="9525">
            <a:noFill/>
            <a:miter lim="800000"/>
            <a:headEnd/>
            <a:tailEnd/>
          </a:ln>
        </p:spPr>
        <p:txBody>
          <a:bodyPr wrap="square">
            <a:spAutoFit/>
          </a:bodyPr>
          <a:lstStyle/>
          <a:p>
            <a:pPr algn="ctr"/>
            <a:r>
              <a:rPr lang="en-IE" b="1" dirty="0" smtClean="0">
                <a:solidFill>
                  <a:schemeClr val="bg1"/>
                </a:solidFill>
              </a:rPr>
              <a:t>Clear on what is important, including relationships and community</a:t>
            </a:r>
            <a:endParaRPr lang="en-IE" dirty="0" smtClean="0">
              <a:solidFill>
                <a:schemeClr val="bg1"/>
              </a:solidFill>
            </a:endParaRPr>
          </a:p>
          <a:p>
            <a:pPr algn="ctr"/>
            <a:endParaRPr lang="en-IE" b="1" dirty="0" smtClean="0">
              <a:solidFill>
                <a:schemeClr val="bg1"/>
              </a:solidFill>
            </a:endParaRPr>
          </a:p>
        </p:txBody>
      </p:sp>
      <p:sp>
        <p:nvSpPr>
          <p:cNvPr id="12" name="TextBox 11"/>
          <p:cNvSpPr txBox="1">
            <a:spLocks noChangeArrowheads="1"/>
          </p:cNvSpPr>
          <p:nvPr/>
        </p:nvSpPr>
        <p:spPr bwMode="auto">
          <a:xfrm>
            <a:off x="8837612" y="4495800"/>
            <a:ext cx="3071541" cy="1046440"/>
          </a:xfrm>
          <a:prstGeom prst="rect">
            <a:avLst/>
          </a:prstGeom>
          <a:solidFill>
            <a:schemeClr val="tx2"/>
          </a:solidFill>
          <a:ln w="9525">
            <a:noFill/>
            <a:miter lim="800000"/>
            <a:headEnd/>
            <a:tailEnd/>
          </a:ln>
        </p:spPr>
        <p:txBody>
          <a:bodyPr wrap="square">
            <a:spAutoFit/>
          </a:bodyPr>
          <a:lstStyle/>
          <a:p>
            <a:pPr algn="ctr"/>
            <a:r>
              <a:rPr lang="en-IE" b="1" dirty="0">
                <a:solidFill>
                  <a:schemeClr val="bg1"/>
                </a:solidFill>
              </a:rPr>
              <a:t>D</a:t>
            </a:r>
            <a:r>
              <a:rPr lang="en-IE" b="1" dirty="0" smtClean="0">
                <a:solidFill>
                  <a:schemeClr val="bg1"/>
                </a:solidFill>
              </a:rPr>
              <a:t>oing </a:t>
            </a:r>
            <a:r>
              <a:rPr lang="en-IE" b="1" dirty="0">
                <a:solidFill>
                  <a:schemeClr val="bg1"/>
                </a:solidFill>
              </a:rPr>
              <a:t>things that </a:t>
            </a:r>
            <a:r>
              <a:rPr lang="en-IE" b="1" dirty="0" smtClean="0">
                <a:solidFill>
                  <a:schemeClr val="bg1"/>
                </a:solidFill>
              </a:rPr>
              <a:t>matter as a whole, present GSM person</a:t>
            </a:r>
          </a:p>
          <a:p>
            <a:endParaRPr lang="en-IE" sz="800" dirty="0">
              <a:solidFill>
                <a:schemeClr val="bg1"/>
              </a:solidFill>
            </a:endParaRPr>
          </a:p>
        </p:txBody>
      </p:sp>
      <p:sp>
        <p:nvSpPr>
          <p:cNvPr id="13" name="Rectangle 12"/>
          <p:cNvSpPr/>
          <p:nvPr/>
        </p:nvSpPr>
        <p:spPr>
          <a:xfrm>
            <a:off x="0" y="188641"/>
            <a:ext cx="12151723" cy="646331"/>
          </a:xfrm>
          <a:prstGeom prst="rect">
            <a:avLst/>
          </a:prstGeom>
        </p:spPr>
        <p:txBody>
          <a:bodyPr wrap="square">
            <a:spAutoFit/>
          </a:bodyPr>
          <a:lstStyle/>
          <a:p>
            <a:pPr algn="ctr"/>
            <a:r>
              <a:rPr lang="en-US" sz="3600" dirty="0" smtClean="0">
                <a:solidFill>
                  <a:schemeClr val="tx2"/>
                </a:solidFill>
              </a:rPr>
              <a:t>Role Play: GSM Client You’ve Struggled with</a:t>
            </a:r>
            <a:endParaRPr lang="en-IE" sz="3600" dirty="0">
              <a:solidFill>
                <a:schemeClr val="tx2"/>
              </a:solidFill>
            </a:endParaRPr>
          </a:p>
        </p:txBody>
      </p:sp>
      <p:pic>
        <p:nvPicPr>
          <p:cNvPr id="2" name="Picture 1" descr="flexible20man20-20no20text.jpg"/>
          <p:cNvPicPr>
            <a:picLocks noChangeAspect="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4270685" y="3040774"/>
            <a:ext cx="3390381" cy="1540354"/>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431272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 </a:t>
            </a:r>
            <a:r>
              <a:rPr lang="en-US" dirty="0"/>
              <a:t>C</a:t>
            </a:r>
            <a:r>
              <a:rPr lang="en-US" dirty="0" smtClean="0"/>
              <a:t>onnect to a GSM Client that You’ve Struggled With</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93923635"/>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need now?</a:t>
            </a:r>
            <a:endParaRPr lang="en-US" dirty="0"/>
          </a:p>
        </p:txBody>
      </p:sp>
      <p:sp>
        <p:nvSpPr>
          <p:cNvPr id="3" name="Content Placeholder 2"/>
          <p:cNvSpPr>
            <a:spLocks noGrp="1"/>
          </p:cNvSpPr>
          <p:nvPr>
            <p:ph idx="1"/>
          </p:nvPr>
        </p:nvSpPr>
        <p:spPr/>
        <p:txBody>
          <a:bodyPr/>
          <a:lstStyle/>
          <a:p>
            <a:r>
              <a:rPr lang="en-US" dirty="0" smtClean="0"/>
              <a:t>Sexuality Spectrum</a:t>
            </a:r>
          </a:p>
          <a:p>
            <a:r>
              <a:rPr lang="en-US" dirty="0" smtClean="0"/>
              <a:t>No Mud, No Lotus</a:t>
            </a:r>
          </a:p>
          <a:p>
            <a:r>
              <a:rPr lang="en-US" dirty="0" smtClean="0"/>
              <a:t>Common Humanity</a:t>
            </a:r>
          </a:p>
          <a:p>
            <a:r>
              <a:rPr lang="en-US" dirty="0" smtClean="0"/>
              <a:t>Inside</a:t>
            </a:r>
            <a:r>
              <a:rPr lang="en-US" dirty="0" smtClean="0"/>
              <a:t> </a:t>
            </a:r>
            <a:r>
              <a:rPr lang="en-US" smtClean="0"/>
              <a:t>v</a:t>
            </a:r>
            <a:r>
              <a:rPr lang="en-US" smtClean="0"/>
              <a:t>s</a:t>
            </a:r>
            <a:r>
              <a:rPr lang="en-US" dirty="0" smtClean="0"/>
              <a:t> </a:t>
            </a:r>
            <a:r>
              <a:rPr lang="en-US" dirty="0" smtClean="0"/>
              <a:t>Outside Control</a:t>
            </a:r>
          </a:p>
          <a:p>
            <a:r>
              <a:rPr lang="en-US" dirty="0" smtClean="0"/>
              <a:t>Anything else?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66936047"/>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Block 2</a:t>
            </a:r>
            <a:endParaRPr lang="en-US" dirty="0"/>
          </a:p>
        </p:txBody>
      </p:sp>
      <p:sp>
        <p:nvSpPr>
          <p:cNvPr id="3" name="Text Placeholder 2"/>
          <p:cNvSpPr>
            <a:spLocks noGrp="1"/>
          </p:cNvSpPr>
          <p:nvPr>
            <p:ph type="body" idx="1"/>
          </p:nvPr>
        </p:nvSpPr>
        <p:spPr/>
        <p:txBody>
          <a:bodyPr/>
          <a:lstStyle/>
          <a:p>
            <a:r>
              <a:rPr lang="en-US" dirty="0" smtClean="0"/>
              <a:t>Matthew </a:t>
            </a:r>
            <a:endParaRPr lang="en-US" dirty="0" smtClean="0"/>
          </a:p>
          <a:p>
            <a:r>
              <a:rPr lang="en-US" dirty="0" smtClean="0"/>
              <a:t>Connecting with Loss</a:t>
            </a:r>
            <a:endParaRPr lang="en-US"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FAP GSM Loss Inventory	</a:t>
            </a:r>
            <a:endParaRPr lang="en-US" dirty="0"/>
          </a:p>
        </p:txBody>
      </p:sp>
      <p:sp>
        <p:nvSpPr>
          <p:cNvPr id="5" name="Content Placeholder 4"/>
          <p:cNvSpPr>
            <a:spLocks noGrp="1"/>
          </p:cNvSpPr>
          <p:nvPr>
            <p:ph idx="1"/>
          </p:nvPr>
        </p:nvSpPr>
        <p:spPr/>
        <p:txBody>
          <a:bodyPr/>
          <a:lstStyle/>
          <a:p>
            <a:r>
              <a:rPr lang="en-US" dirty="0" smtClean="0"/>
              <a:t>10 minutes to write down as many as you can think of</a:t>
            </a:r>
            <a:endParaRPr lang="en-US"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FAP GSM Loss Inventory	</a:t>
            </a:r>
            <a:endParaRPr lang="en-US" dirty="0"/>
          </a:p>
        </p:txBody>
      </p:sp>
      <p:sp>
        <p:nvSpPr>
          <p:cNvPr id="3" name="Content Placeholder 2"/>
          <p:cNvSpPr>
            <a:spLocks noGrp="1"/>
          </p:cNvSpPr>
          <p:nvPr>
            <p:ph idx="1"/>
          </p:nvPr>
        </p:nvSpPr>
        <p:spPr/>
        <p:txBody>
          <a:bodyPr/>
          <a:lstStyle/>
          <a:p>
            <a:r>
              <a:rPr lang="en-US" dirty="0" smtClean="0"/>
              <a:t>Real-Play – how to use the Loss Inventory</a:t>
            </a:r>
          </a:p>
          <a:p>
            <a:endParaRPr lang="en-US" dirty="0" smtClean="0"/>
          </a:p>
          <a:p>
            <a:r>
              <a:rPr lang="en-US" dirty="0" smtClean="0"/>
              <a:t>Trio discussion – client, therapist, and coach</a:t>
            </a:r>
          </a:p>
          <a:p>
            <a:pPr lvl="1"/>
            <a:r>
              <a:rPr lang="en-US" dirty="0" smtClean="0"/>
              <a:t>Therapist – try to ask at least two deepening questions to evoke CRB2s</a:t>
            </a:r>
          </a:p>
          <a:p>
            <a:pPr lvl="1"/>
            <a:r>
              <a:rPr lang="en-US" dirty="0" smtClean="0"/>
              <a:t>Coach – assist the therapist if you believe something could be followed up on</a:t>
            </a:r>
          </a:p>
          <a:p>
            <a:pPr lvl="1"/>
            <a:endParaRPr lang="en-US" dirty="0" smtClean="0"/>
          </a:p>
          <a:p>
            <a:r>
              <a:rPr lang="en-US" dirty="0" smtClean="0"/>
              <a:t>10 minutes to share a Loss</a:t>
            </a:r>
          </a:p>
          <a:p>
            <a:pPr lvl="1"/>
            <a:r>
              <a:rPr lang="en-US" dirty="0" smtClean="0"/>
              <a:t>Cue therapist to deepen the discussion</a:t>
            </a:r>
          </a:p>
          <a:p>
            <a:pPr lvl="1"/>
            <a:r>
              <a:rPr lang="en-US" dirty="0" smtClean="0"/>
              <a:t>2</a:t>
            </a:r>
            <a:r>
              <a:rPr lang="en-US" dirty="0" smtClean="0"/>
              <a:t> more minutes to explore</a:t>
            </a:r>
            <a:endParaRPr lang="en-US" dirty="0"/>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Block 3</a:t>
            </a:r>
            <a:endParaRPr lang="en-US" dirty="0"/>
          </a:p>
        </p:txBody>
      </p:sp>
      <p:sp>
        <p:nvSpPr>
          <p:cNvPr id="3" name="Text Placeholder 2"/>
          <p:cNvSpPr>
            <a:spLocks noGrp="1"/>
          </p:cNvSpPr>
          <p:nvPr>
            <p:ph type="body" idx="1"/>
          </p:nvPr>
        </p:nvSpPr>
        <p:spPr/>
        <p:txBody>
          <a:bodyPr/>
          <a:lstStyle/>
          <a:p>
            <a:r>
              <a:rPr lang="en-US" dirty="0" smtClean="0"/>
              <a:t>Lisa Diamond</a:t>
            </a:r>
            <a:endParaRPr lang="en-US" dirty="0"/>
          </a:p>
        </p:txBody>
      </p:sp>
    </p:spTree>
  </p:cSld>
  <p:clrMapOvr>
    <a:masterClrMapping/>
  </p:clrMapOvr>
  <p:transition spd="med">
    <p:fade/>
  </p:transition>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ARTICULATE_PROJECT_OPEN" val="0"/>
</p:tagLst>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A61CCE-2B92-4C9F-B2F8-A258F57499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6E64CE5-9A2F-4A86-9018-E796DAC27755}">
  <ds:schemaRefs>
    <ds:schemaRef ds:uri="http://schemas.microsoft.com/sharepoint/v3/contenttype/forms"/>
  </ds:schemaRefs>
</ds:datastoreItem>
</file>

<file path=customXml/itemProps3.xml><?xml version="1.0" encoding="utf-8"?>
<ds:datastoreItem xmlns:ds="http://schemas.openxmlformats.org/officeDocument/2006/customXml" ds:itemID="{34EE5782-39D8-4BC2-8DC6-EBA73BB7908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Revolution.thmx</Template>
  <TotalTime>4515</TotalTime>
  <Words>1366</Words>
  <Application>Microsoft Macintosh PowerPoint</Application>
  <PresentationFormat>Custom</PresentationFormat>
  <Paragraphs>166</Paragraphs>
  <Slides>24</Slides>
  <Notes>4</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Revolution</vt:lpstr>
      <vt:lpstr>CorelDRAW</vt:lpstr>
      <vt:lpstr>Day 2 Block 1</vt:lpstr>
      <vt:lpstr>Let’s connect to a GSM Client that You’ve Struggled With</vt:lpstr>
      <vt:lpstr>Slide 3</vt:lpstr>
      <vt:lpstr>Your Turn: Connect to a GSM Client that You’ve Struggled With</vt:lpstr>
      <vt:lpstr>What do you need now?</vt:lpstr>
      <vt:lpstr>Day 2 Block 2</vt:lpstr>
      <vt:lpstr>FAP GSM Loss Inventory </vt:lpstr>
      <vt:lpstr>FAP GSM Loss Inventory </vt:lpstr>
      <vt:lpstr>Day 2 Block 3</vt:lpstr>
      <vt:lpstr>Day 2 Block 4 </vt:lpstr>
      <vt:lpstr>Sources of Resilience (Glenda Russell’s response to the Orlando Massacre)</vt:lpstr>
      <vt:lpstr>Sources of Resilience</vt:lpstr>
      <vt:lpstr>Sources of Resilience</vt:lpstr>
      <vt:lpstr>Sources of Resilience</vt:lpstr>
      <vt:lpstr>Sources of Resilience</vt:lpstr>
      <vt:lpstr>Sources of Resilience</vt:lpstr>
      <vt:lpstr>Let’s look at our lives in terms of workability</vt:lpstr>
      <vt:lpstr>Let’s look at our lives in terms of workability</vt:lpstr>
      <vt:lpstr>Tonglen</vt:lpstr>
      <vt:lpstr>Come back to your GSM client from yesterday</vt:lpstr>
      <vt:lpstr>Headline of the San Francisco Chronicle  </vt:lpstr>
      <vt:lpstr>Slide 22</vt:lpstr>
      <vt:lpstr>Slide 23</vt:lpstr>
      <vt:lpstr>Questions?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Disposition Titre</dc:title>
  <cp:lastModifiedBy>Matthew Skinta, Ph.D.</cp:lastModifiedBy>
  <cp:revision>26</cp:revision>
  <dcterms:created xsi:type="dcterms:W3CDTF">2016-06-14T15:18:27Z</dcterms:created>
  <dcterms:modified xsi:type="dcterms:W3CDTF">2016-06-15T07:11:04Z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